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3"/>
  </p:notesMasterIdLst>
  <p:sldIdLst>
    <p:sldId id="283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9" r:id="rId10"/>
    <p:sldId id="282" r:id="rId11"/>
    <p:sldId id="275" r:id="rId12"/>
    <p:sldId id="280" r:id="rId13"/>
    <p:sldId id="257" r:id="rId14"/>
    <p:sldId id="258" r:id="rId15"/>
    <p:sldId id="259" r:id="rId16"/>
    <p:sldId id="274" r:id="rId17"/>
    <p:sldId id="260" r:id="rId18"/>
    <p:sldId id="272" r:id="rId19"/>
    <p:sldId id="261" r:id="rId20"/>
    <p:sldId id="270" r:id="rId21"/>
    <p:sldId id="271" r:id="rId22"/>
  </p:sldIdLst>
  <p:sldSz cx="36868100" cy="27651075"/>
  <p:notesSz cx="6858000" cy="9144000"/>
  <p:defaultTextStyle>
    <a:defPPr>
      <a:defRPr lang="zh-TW"/>
    </a:defPPr>
    <a:lvl1pPr marL="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1pPr>
    <a:lvl2pPr marL="184318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2pPr>
    <a:lvl3pPr marL="368635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3pPr>
    <a:lvl4pPr marL="552954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4pPr>
    <a:lvl5pPr marL="737272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5pPr>
    <a:lvl6pPr marL="921589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6pPr>
    <a:lvl7pPr marL="1105907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7pPr>
    <a:lvl8pPr marL="1290225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8pPr>
    <a:lvl9pPr marL="1474543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1" autoAdjust="0"/>
    <p:restoredTop sz="98725" autoAdjust="0"/>
  </p:normalViewPr>
  <p:slideViewPr>
    <p:cSldViewPr>
      <p:cViewPr varScale="1">
        <p:scale>
          <a:sx n="13" d="100"/>
          <a:sy n="13" d="100"/>
        </p:scale>
        <p:origin x="-1368" y="120"/>
      </p:cViewPr>
      <p:guideLst>
        <p:guide orient="horz" pos="8709"/>
        <p:guide pos="116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A4056-6720-4CD3-922D-BBF8D9A0C947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EABB49-5A15-4A30-B5A9-1178789F50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0466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84318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368635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552954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737272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921589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1105907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1290225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1474543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33879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西門町意舍酒店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241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39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10756270" y="2543901"/>
            <a:ext cx="15832161" cy="2108394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61409" y="4428640"/>
            <a:ext cx="31202466" cy="17720347"/>
          </a:xfrm>
        </p:spPr>
        <p:txBody>
          <a:bodyPr anchor="ctr">
            <a:noAutofit/>
          </a:bodyPr>
          <a:lstStyle>
            <a:lvl1pPr algn="ctr">
              <a:defRPr sz="33900" spc="2709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98205" y="24107788"/>
            <a:ext cx="24328873" cy="2992828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6800" b="1" i="0" cap="all" spc="1355" baseline="0">
                <a:solidFill>
                  <a:schemeClr val="tx2"/>
                </a:solidFill>
              </a:defRPr>
            </a:lvl1pPr>
            <a:lvl2pPr marL="1548445" indent="0" algn="ctr">
              <a:buNone/>
              <a:defRPr sz="6800"/>
            </a:lvl2pPr>
            <a:lvl3pPr marL="3096890" indent="0" algn="ctr">
              <a:buNone/>
              <a:defRPr sz="6100"/>
            </a:lvl3pPr>
            <a:lvl4pPr marL="4645335" indent="0" algn="ctr">
              <a:buNone/>
              <a:defRPr sz="5400"/>
            </a:lvl4pPr>
            <a:lvl5pPr marL="6193780" indent="0" algn="ctr">
              <a:buNone/>
              <a:defRPr sz="5400"/>
            </a:lvl5pPr>
            <a:lvl6pPr marL="7742225" indent="0" algn="ctr">
              <a:buNone/>
              <a:defRPr sz="5400"/>
            </a:lvl6pPr>
            <a:lvl7pPr marL="9290670" indent="0" algn="ctr">
              <a:buNone/>
              <a:defRPr sz="5400"/>
            </a:lvl7pPr>
            <a:lvl8pPr marL="10839115" indent="0" algn="ctr">
              <a:buNone/>
              <a:defRPr sz="5400"/>
            </a:lvl8pPr>
            <a:lvl9pPr marL="12387560" indent="0" algn="ctr">
              <a:buNone/>
              <a:defRPr sz="54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61409" y="25706384"/>
            <a:ext cx="7044982" cy="1404979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641150" y="25706384"/>
            <a:ext cx="12442984" cy="1394230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418891" y="25706384"/>
            <a:ext cx="7044985" cy="1394230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857183" cy="276510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1535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4834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440135" y="1541759"/>
            <a:ext cx="4512145" cy="2258051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02024" y="1541757"/>
            <a:ext cx="25378827" cy="22580522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5699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7165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頭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06483" y="4329859"/>
            <a:ext cx="24757362" cy="16388350"/>
          </a:xfrm>
        </p:spPr>
        <p:txBody>
          <a:bodyPr anchor="b">
            <a:normAutofit/>
          </a:bodyPr>
          <a:lstStyle>
            <a:lvl1pPr>
              <a:defRPr sz="28400" spc="2709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06485" y="20803953"/>
            <a:ext cx="21220591" cy="3834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6800" b="1" i="0" cap="all" spc="1355" baseline="0">
                <a:solidFill>
                  <a:schemeClr val="accent1"/>
                </a:solidFill>
              </a:defRPr>
            </a:lvl1pPr>
            <a:lvl2pPr marL="1548445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2pPr>
            <a:lvl3pPr marL="3096890" indent="0">
              <a:buNone/>
              <a:defRPr sz="6100">
                <a:solidFill>
                  <a:schemeClr val="tx1">
                    <a:tint val="75000"/>
                  </a:schemeClr>
                </a:solidFill>
              </a:defRPr>
            </a:lvl3pPr>
            <a:lvl4pPr marL="4645335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4pPr>
            <a:lvl5pPr marL="619378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5pPr>
            <a:lvl6pPr marL="7742225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6pPr>
            <a:lvl7pPr marL="929067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7pPr>
            <a:lvl8pPr marL="10839115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8pPr>
            <a:lvl9pPr marL="1238756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87182" y="25706384"/>
            <a:ext cx="4517633" cy="1404979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963669" y="25706384"/>
            <a:ext cx="12442984" cy="1394230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065506" y="25706384"/>
            <a:ext cx="4498338" cy="1394230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8511348" cy="27651075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3239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2023" y="9217025"/>
            <a:ext cx="14516814" cy="1459362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102658" y="9217025"/>
            <a:ext cx="14516814" cy="1459362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0471053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8197" y="1536173"/>
            <a:ext cx="30761821" cy="6021778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85022" y="8868800"/>
            <a:ext cx="14516814" cy="255032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6400" b="1" cap="all" spc="677" baseline="0">
                <a:solidFill>
                  <a:schemeClr val="tx2"/>
                </a:solidFill>
              </a:defRPr>
            </a:lvl1pPr>
            <a:lvl2pPr marL="1548445" indent="0">
              <a:buNone/>
              <a:defRPr sz="6400" b="1"/>
            </a:lvl2pPr>
            <a:lvl3pPr marL="3096890" indent="0">
              <a:buNone/>
              <a:defRPr sz="6100" b="1"/>
            </a:lvl3pPr>
            <a:lvl4pPr marL="4645335" indent="0">
              <a:buNone/>
              <a:defRPr sz="5400" b="1"/>
            </a:lvl4pPr>
            <a:lvl5pPr marL="6193780" indent="0">
              <a:buNone/>
              <a:defRPr sz="5400" b="1"/>
            </a:lvl5pPr>
            <a:lvl6pPr marL="7742225" indent="0">
              <a:buNone/>
              <a:defRPr sz="5400" b="1"/>
            </a:lvl6pPr>
            <a:lvl7pPr marL="9290670" indent="0">
              <a:buNone/>
              <a:defRPr sz="5400" b="1"/>
            </a:lvl7pPr>
            <a:lvl8pPr marL="10839115" indent="0">
              <a:buNone/>
              <a:defRPr sz="5400" b="1"/>
            </a:lvl8pPr>
            <a:lvl9pPr marL="12387560" indent="0">
              <a:buNone/>
              <a:defRPr sz="54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02023" y="11729338"/>
            <a:ext cx="14516814" cy="1208131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060529" y="8868800"/>
            <a:ext cx="14516814" cy="255032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6400" b="1" cap="all" spc="677" baseline="0">
                <a:solidFill>
                  <a:schemeClr val="tx2"/>
                </a:solidFill>
              </a:defRPr>
            </a:lvl1pPr>
            <a:lvl2pPr marL="1548445" indent="0">
              <a:buNone/>
              <a:defRPr sz="6400" b="1"/>
            </a:lvl2pPr>
            <a:lvl3pPr marL="3096890" indent="0">
              <a:buNone/>
              <a:defRPr sz="6100" b="1"/>
            </a:lvl3pPr>
            <a:lvl4pPr marL="4645335" indent="0">
              <a:buNone/>
              <a:defRPr sz="5400" b="1"/>
            </a:lvl4pPr>
            <a:lvl5pPr marL="6193780" indent="0">
              <a:buNone/>
              <a:defRPr sz="5400" b="1"/>
            </a:lvl5pPr>
            <a:lvl6pPr marL="7742225" indent="0">
              <a:buNone/>
              <a:defRPr sz="5400" b="1"/>
            </a:lvl6pPr>
            <a:lvl7pPr marL="9290670" indent="0">
              <a:buNone/>
              <a:defRPr sz="5400" b="1"/>
            </a:lvl7pPr>
            <a:lvl8pPr marL="10839115" indent="0">
              <a:buNone/>
              <a:defRPr sz="5400" b="1"/>
            </a:lvl8pPr>
            <a:lvl9pPr marL="12387560" indent="0">
              <a:buNone/>
              <a:defRPr sz="54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060529" y="11729338"/>
            <a:ext cx="14516814" cy="1208131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8644608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1928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830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22346484" y="0"/>
            <a:ext cx="14521616" cy="27651075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13415" y="1843403"/>
            <a:ext cx="9350427" cy="482491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6400" b="1" i="0" cap="all" spc="1016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3483" y="3710909"/>
            <a:ext cx="18622799" cy="20099743"/>
          </a:xfrm>
        </p:spPr>
        <p:txBody>
          <a:bodyPr/>
          <a:lstStyle>
            <a:lvl1pPr>
              <a:defRPr sz="10800"/>
            </a:lvl1pPr>
            <a:lvl2pPr>
              <a:defRPr sz="9500"/>
            </a:lvl2pPr>
            <a:lvl3pPr>
              <a:defRPr sz="81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213418" y="7020970"/>
            <a:ext cx="9350427" cy="16789678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4064"/>
              </a:spcBef>
              <a:buNone/>
              <a:defRPr sz="5400" baseline="0">
                <a:solidFill>
                  <a:schemeClr val="bg2"/>
                </a:solidFill>
              </a:defRPr>
            </a:lvl1pPr>
            <a:lvl2pPr marL="1548445" indent="0">
              <a:buNone/>
              <a:defRPr sz="4700"/>
            </a:lvl2pPr>
            <a:lvl3pPr marL="3096890" indent="0">
              <a:buNone/>
              <a:defRPr sz="4100"/>
            </a:lvl3pPr>
            <a:lvl4pPr marL="4645335" indent="0">
              <a:buNone/>
              <a:defRPr sz="3400"/>
            </a:lvl4pPr>
            <a:lvl5pPr marL="6193780" indent="0">
              <a:buNone/>
              <a:defRPr sz="3400"/>
            </a:lvl5pPr>
            <a:lvl6pPr marL="7742225" indent="0">
              <a:buNone/>
              <a:defRPr sz="3400"/>
            </a:lvl6pPr>
            <a:lvl7pPr marL="9290670" indent="0">
              <a:buNone/>
              <a:defRPr sz="3400"/>
            </a:lvl7pPr>
            <a:lvl8pPr marL="10839115" indent="0">
              <a:buNone/>
              <a:defRPr sz="3400"/>
            </a:lvl8pPr>
            <a:lvl9pPr marL="12387560" indent="0">
              <a:buNone/>
              <a:defRPr sz="3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313484" y="25706384"/>
            <a:ext cx="3729614" cy="1404979"/>
          </a:xfrm>
        </p:spPr>
        <p:txBody>
          <a:bodyPr/>
          <a:lstStyle/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361261" y="25706384"/>
            <a:ext cx="10529964" cy="139423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7209389" y="25706384"/>
            <a:ext cx="3726896" cy="1394230"/>
          </a:xfrm>
        </p:spPr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857183" cy="27651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30488881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7185" y="2"/>
            <a:ext cx="22242983" cy="27651071"/>
          </a:xfrm>
        </p:spPr>
        <p:txBody>
          <a:bodyPr anchor="t"/>
          <a:lstStyle>
            <a:lvl1pPr marL="0" indent="0">
              <a:buNone/>
              <a:defRPr sz="10800"/>
            </a:lvl1pPr>
            <a:lvl2pPr marL="1548445" indent="0">
              <a:buNone/>
              <a:defRPr sz="9500"/>
            </a:lvl2pPr>
            <a:lvl3pPr marL="3096890" indent="0">
              <a:buNone/>
              <a:defRPr sz="8100"/>
            </a:lvl3pPr>
            <a:lvl4pPr marL="4645335" indent="0">
              <a:buNone/>
              <a:defRPr sz="6800"/>
            </a:lvl4pPr>
            <a:lvl5pPr marL="6193780" indent="0">
              <a:buNone/>
              <a:defRPr sz="6800"/>
            </a:lvl5pPr>
            <a:lvl6pPr marL="7742225" indent="0">
              <a:buNone/>
              <a:defRPr sz="6800"/>
            </a:lvl6pPr>
            <a:lvl7pPr marL="9290670" indent="0">
              <a:buNone/>
              <a:defRPr sz="6800"/>
            </a:lvl7pPr>
            <a:lvl8pPr marL="10839115" indent="0">
              <a:buNone/>
              <a:defRPr sz="6800"/>
            </a:lvl8pPr>
            <a:lvl9pPr marL="12387560" indent="0">
              <a:buNone/>
              <a:defRPr sz="68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22346484" y="0"/>
            <a:ext cx="14521616" cy="27651075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857183" cy="27651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13412" y="1843405"/>
            <a:ext cx="9350433" cy="482490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6400" b="1" i="0" spc="1016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213412" y="7020970"/>
            <a:ext cx="9350433" cy="16789678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4064"/>
              </a:spcBef>
              <a:buNone/>
              <a:defRPr sz="5400" baseline="0">
                <a:solidFill>
                  <a:schemeClr val="bg2"/>
                </a:solidFill>
              </a:defRPr>
            </a:lvl1pPr>
            <a:lvl2pPr marL="1548445" indent="0">
              <a:buNone/>
              <a:defRPr sz="4700"/>
            </a:lvl2pPr>
            <a:lvl3pPr marL="3096890" indent="0">
              <a:buNone/>
              <a:defRPr sz="4100"/>
            </a:lvl3pPr>
            <a:lvl4pPr marL="4645335" indent="0">
              <a:buNone/>
              <a:defRPr sz="3400"/>
            </a:lvl4pPr>
            <a:lvl5pPr marL="6193780" indent="0">
              <a:buNone/>
              <a:defRPr sz="3400"/>
            </a:lvl5pPr>
            <a:lvl6pPr marL="7742225" indent="0">
              <a:buNone/>
              <a:defRPr sz="3400"/>
            </a:lvl6pPr>
            <a:lvl7pPr marL="9290670" indent="0">
              <a:buNone/>
              <a:defRPr sz="3400"/>
            </a:lvl7pPr>
            <a:lvl8pPr marL="10839115" indent="0">
              <a:buNone/>
              <a:defRPr sz="3400"/>
            </a:lvl8pPr>
            <a:lvl9pPr marL="12387560" indent="0">
              <a:buNone/>
              <a:defRPr sz="3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316201" y="25706384"/>
            <a:ext cx="3726896" cy="1404979"/>
          </a:xfrm>
        </p:spPr>
        <p:txBody>
          <a:bodyPr/>
          <a:lstStyle/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361262" y="25706384"/>
            <a:ext cx="10529961" cy="139423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7198969" y="25706384"/>
            <a:ext cx="3732895" cy="1394230"/>
          </a:xfrm>
        </p:spPr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5287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85022" y="1541755"/>
            <a:ext cx="30778822" cy="6016193"/>
          </a:xfrm>
          <a:prstGeom prst="rect">
            <a:avLst/>
          </a:prstGeom>
        </p:spPr>
        <p:txBody>
          <a:bodyPr vert="horz" lIns="309689" tIns="154844" rIns="309689" bIns="154844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85022" y="9217031"/>
            <a:ext cx="30778822" cy="14489159"/>
          </a:xfrm>
          <a:prstGeom prst="rect">
            <a:avLst/>
          </a:prstGeom>
        </p:spPr>
        <p:txBody>
          <a:bodyPr vert="horz" lIns="309689" tIns="154844" rIns="309689" bIns="154844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85022" y="25706384"/>
            <a:ext cx="7044982" cy="1404979"/>
          </a:xfrm>
          <a:prstGeom prst="rect">
            <a:avLst/>
          </a:prstGeom>
        </p:spPr>
        <p:txBody>
          <a:bodyPr vert="horz" lIns="309689" tIns="154844" rIns="309689" bIns="154844" rtlCol="0" anchor="ctr"/>
          <a:lstStyle>
            <a:lvl1pPr algn="l">
              <a:defRPr sz="4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8A36880-C649-4E35-AC58-6F6B67EF7BDA}" type="datetimeFigureOut">
              <a:rPr lang="zh-TW" altLang="en-US" smtClean="0"/>
              <a:t>2016/3/12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212558" y="25706384"/>
            <a:ext cx="12442984" cy="1394230"/>
          </a:xfrm>
          <a:prstGeom prst="rect">
            <a:avLst/>
          </a:prstGeom>
        </p:spPr>
        <p:txBody>
          <a:bodyPr vert="horz" lIns="309689" tIns="154844" rIns="309689" bIns="154844" rtlCol="0" anchor="ctr"/>
          <a:lstStyle>
            <a:lvl1pPr algn="ctr">
              <a:defRPr sz="4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038100" y="25706384"/>
            <a:ext cx="8525745" cy="1394230"/>
          </a:xfrm>
          <a:prstGeom prst="rect">
            <a:avLst/>
          </a:prstGeom>
        </p:spPr>
        <p:txBody>
          <a:bodyPr vert="horz" lIns="309689" tIns="154844" rIns="309689" bIns="154844" rtlCol="0" anchor="ctr"/>
          <a:lstStyle>
            <a:lvl1pPr algn="r">
              <a:defRPr sz="4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1" y="0"/>
            <a:ext cx="2678698" cy="27651075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36010917" y="0"/>
            <a:ext cx="857183" cy="27651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3175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096890" rtl="0" eaLnBrk="1" latinLnBrk="0" hangingPunct="1">
        <a:lnSpc>
          <a:spcPct val="90000"/>
        </a:lnSpc>
        <a:spcBef>
          <a:spcPct val="0"/>
        </a:spcBef>
        <a:buNone/>
        <a:defRPr sz="17300" kern="1200" cap="all" spc="677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77422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6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322667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61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387111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5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5419557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47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47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1pPr>
      <a:lvl2pPr marL="154844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2pPr>
      <a:lvl3pPr marL="309689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3pPr>
      <a:lvl4pPr marL="464533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4pPr>
      <a:lvl5pPr marL="619378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5pPr>
      <a:lvl6pPr marL="774222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6pPr>
      <a:lvl7pPr marL="929067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7pPr>
      <a:lvl8pPr marL="1083911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8pPr>
      <a:lvl9pPr marL="1238756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image" Target="../media/image18.png"/><Relationship Id="rId18" Type="http://schemas.openxmlformats.org/officeDocument/2006/relationships/slide" Target="slide20.xml"/><Relationship Id="rId3" Type="http://schemas.openxmlformats.org/officeDocument/2006/relationships/slide" Target="slide14.xml"/><Relationship Id="rId7" Type="http://schemas.openxmlformats.org/officeDocument/2006/relationships/image" Target="../media/image15.png"/><Relationship Id="rId12" Type="http://schemas.openxmlformats.org/officeDocument/2006/relationships/slide" Target="slide19.xml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6" Type="http://schemas.openxmlformats.org/officeDocument/2006/relationships/slide" Target="slide21.xml"/><Relationship Id="rId11" Type="http://schemas.openxmlformats.org/officeDocument/2006/relationships/image" Target="../media/image17.png"/><Relationship Id="rId5" Type="http://schemas.openxmlformats.org/officeDocument/2006/relationships/image" Target="../media/image14.png"/><Relationship Id="rId15" Type="http://schemas.openxmlformats.org/officeDocument/2006/relationships/image" Target="../media/image20.png"/><Relationship Id="rId10" Type="http://schemas.openxmlformats.org/officeDocument/2006/relationships/slide" Target="slide15.xml"/><Relationship Id="rId19" Type="http://schemas.openxmlformats.org/officeDocument/2006/relationships/image" Target="../media/image23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Relationship Id="rId1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slide" Target="slide21.xml"/><Relationship Id="rId18" Type="http://schemas.openxmlformats.org/officeDocument/2006/relationships/slide" Target="slide20.xml"/><Relationship Id="rId3" Type="http://schemas.openxmlformats.org/officeDocument/2006/relationships/image" Target="../media/image24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slide" Target="slide14.xml"/><Relationship Id="rId11" Type="http://schemas.openxmlformats.org/officeDocument/2006/relationships/slide" Target="slide19.xml"/><Relationship Id="rId5" Type="http://schemas.openxmlformats.org/officeDocument/2006/relationships/image" Target="../media/image26.png"/><Relationship Id="rId15" Type="http://schemas.openxmlformats.org/officeDocument/2006/relationships/slide" Target="slide16.xml"/><Relationship Id="rId10" Type="http://schemas.openxmlformats.org/officeDocument/2006/relationships/image" Target="../media/image17.png"/><Relationship Id="rId19" Type="http://schemas.openxmlformats.org/officeDocument/2006/relationships/image" Target="../media/image23.png"/><Relationship Id="rId4" Type="http://schemas.openxmlformats.org/officeDocument/2006/relationships/image" Target="../media/image25.png"/><Relationship Id="rId9" Type="http://schemas.openxmlformats.org/officeDocument/2006/relationships/slide" Target="slide15.xml"/><Relationship Id="rId1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13" Type="http://schemas.openxmlformats.org/officeDocument/2006/relationships/image" Target="../media/image15.png"/><Relationship Id="rId18" Type="http://schemas.openxmlformats.org/officeDocument/2006/relationships/image" Target="../media/image16.png"/><Relationship Id="rId3" Type="http://schemas.openxmlformats.org/officeDocument/2006/relationships/image" Target="../media/image27.png"/><Relationship Id="rId21" Type="http://schemas.openxmlformats.org/officeDocument/2006/relationships/image" Target="../media/image23.png"/><Relationship Id="rId7" Type="http://schemas.openxmlformats.org/officeDocument/2006/relationships/image" Target="../media/image14.png"/><Relationship Id="rId12" Type="http://schemas.openxmlformats.org/officeDocument/2006/relationships/slide" Target="slide21.xml"/><Relationship Id="rId17" Type="http://schemas.openxmlformats.org/officeDocument/2006/relationships/slide" Target="slide16.xml"/><Relationship Id="rId2" Type="http://schemas.openxmlformats.org/officeDocument/2006/relationships/notesSlide" Target="../notesSlides/notesSlide6.xml"/><Relationship Id="rId16" Type="http://schemas.openxmlformats.org/officeDocument/2006/relationships/slide" Target="slide17.xml"/><Relationship Id="rId20" Type="http://schemas.openxmlformats.org/officeDocument/2006/relationships/slide" Target="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slide" Target="slide14.xml"/><Relationship Id="rId15" Type="http://schemas.openxmlformats.org/officeDocument/2006/relationships/image" Target="../media/image29.png"/><Relationship Id="rId10" Type="http://schemas.openxmlformats.org/officeDocument/2006/relationships/slide" Target="slide19.xml"/><Relationship Id="rId19" Type="http://schemas.openxmlformats.org/officeDocument/2006/relationships/image" Target="../media/image22.png"/><Relationship Id="rId4" Type="http://schemas.openxmlformats.org/officeDocument/2006/relationships/slide" Target="slide18.xml"/><Relationship Id="rId9" Type="http://schemas.openxmlformats.org/officeDocument/2006/relationships/image" Target="../media/image17.png"/><Relationship Id="rId1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slide" Target="slide21.xml"/><Relationship Id="rId18" Type="http://schemas.openxmlformats.org/officeDocument/2006/relationships/image" Target="../media/image16.png"/><Relationship Id="rId3" Type="http://schemas.openxmlformats.org/officeDocument/2006/relationships/image" Target="../media/image30.png"/><Relationship Id="rId21" Type="http://schemas.openxmlformats.org/officeDocument/2006/relationships/image" Target="../media/image23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slide" Target="slide16.xml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9.png"/><Relationship Id="rId20" Type="http://schemas.openxmlformats.org/officeDocument/2006/relationships/slide" Target="slide20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4.xml"/><Relationship Id="rId11" Type="http://schemas.openxmlformats.org/officeDocument/2006/relationships/slide" Target="slide19.xml"/><Relationship Id="rId5" Type="http://schemas.openxmlformats.org/officeDocument/2006/relationships/slide" Target="slide18.xml"/><Relationship Id="rId15" Type="http://schemas.openxmlformats.org/officeDocument/2006/relationships/image" Target="../media/image28.png"/><Relationship Id="rId10" Type="http://schemas.openxmlformats.org/officeDocument/2006/relationships/image" Target="../media/image17.png"/><Relationship Id="rId19" Type="http://schemas.openxmlformats.org/officeDocument/2006/relationships/image" Target="../media/image22.png"/><Relationship Id="rId4" Type="http://schemas.openxmlformats.org/officeDocument/2006/relationships/image" Target="../media/image27.png"/><Relationship Id="rId9" Type="http://schemas.openxmlformats.org/officeDocument/2006/relationships/slide" Target="slide15.xml"/><Relationship Id="rId1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slide" Target="slide21.xml"/><Relationship Id="rId18" Type="http://schemas.openxmlformats.org/officeDocument/2006/relationships/image" Target="../media/image16.png"/><Relationship Id="rId3" Type="http://schemas.openxmlformats.org/officeDocument/2006/relationships/image" Target="../media/image30.png"/><Relationship Id="rId21" Type="http://schemas.openxmlformats.org/officeDocument/2006/relationships/image" Target="../media/image23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slide" Target="slide16.xml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31.png"/><Relationship Id="rId20" Type="http://schemas.openxmlformats.org/officeDocument/2006/relationships/slide" Target="slide20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4.xml"/><Relationship Id="rId11" Type="http://schemas.openxmlformats.org/officeDocument/2006/relationships/slide" Target="slide19.xml"/><Relationship Id="rId5" Type="http://schemas.openxmlformats.org/officeDocument/2006/relationships/image" Target="../media/image29.png"/><Relationship Id="rId15" Type="http://schemas.openxmlformats.org/officeDocument/2006/relationships/image" Target="../media/image28.png"/><Relationship Id="rId10" Type="http://schemas.openxmlformats.org/officeDocument/2006/relationships/image" Target="../media/image17.png"/><Relationship Id="rId19" Type="http://schemas.openxmlformats.org/officeDocument/2006/relationships/image" Target="../media/image22.png"/><Relationship Id="rId4" Type="http://schemas.openxmlformats.org/officeDocument/2006/relationships/image" Target="../media/image27.png"/><Relationship Id="rId9" Type="http://schemas.openxmlformats.org/officeDocument/2006/relationships/slide" Target="slide15.xml"/><Relationship Id="rId1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slide" Target="slide16.xml"/><Relationship Id="rId3" Type="http://schemas.openxmlformats.org/officeDocument/2006/relationships/image" Target="../media/image32.png"/><Relationship Id="rId7" Type="http://schemas.openxmlformats.org/officeDocument/2006/relationships/slide" Target="slide15.xml"/><Relationship Id="rId12" Type="http://schemas.openxmlformats.org/officeDocument/2006/relationships/image" Target="../media/image15.pn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6" Type="http://schemas.openxmlformats.org/officeDocument/2006/relationships/slide" Target="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11" Type="http://schemas.openxmlformats.org/officeDocument/2006/relationships/slide" Target="slide21.xml"/><Relationship Id="rId5" Type="http://schemas.openxmlformats.org/officeDocument/2006/relationships/image" Target="../media/image13.png"/><Relationship Id="rId15" Type="http://schemas.openxmlformats.org/officeDocument/2006/relationships/image" Target="../media/image22.png"/><Relationship Id="rId10" Type="http://schemas.openxmlformats.org/officeDocument/2006/relationships/image" Target="../media/image18.png"/><Relationship Id="rId4" Type="http://schemas.openxmlformats.org/officeDocument/2006/relationships/slide" Target="slide14.xml"/><Relationship Id="rId9" Type="http://schemas.openxmlformats.org/officeDocument/2006/relationships/slide" Target="slide19.xml"/><Relationship Id="rId1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slide" Target="slide21.xml"/><Relationship Id="rId18" Type="http://schemas.openxmlformats.org/officeDocument/2006/relationships/slide" Target="slide20.xml"/><Relationship Id="rId3" Type="http://schemas.openxmlformats.org/officeDocument/2006/relationships/image" Target="../media/image33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slide" Target="slide14.xml"/><Relationship Id="rId11" Type="http://schemas.openxmlformats.org/officeDocument/2006/relationships/slide" Target="slide19.xml"/><Relationship Id="rId5" Type="http://schemas.openxmlformats.org/officeDocument/2006/relationships/image" Target="../media/image34.png"/><Relationship Id="rId15" Type="http://schemas.openxmlformats.org/officeDocument/2006/relationships/slide" Target="slide16.xml"/><Relationship Id="rId10" Type="http://schemas.openxmlformats.org/officeDocument/2006/relationships/image" Target="../media/image17.png"/><Relationship Id="rId19" Type="http://schemas.openxmlformats.org/officeDocument/2006/relationships/image" Target="../media/image23.png"/><Relationship Id="rId4" Type="http://schemas.openxmlformats.org/officeDocument/2006/relationships/image" Target="../media/image27.png"/><Relationship Id="rId9" Type="http://schemas.openxmlformats.org/officeDocument/2006/relationships/slide" Target="slide15.xml"/><Relationship Id="rId1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slide" Target="slide16.xml"/><Relationship Id="rId18" Type="http://schemas.openxmlformats.org/officeDocument/2006/relationships/image" Target="../media/image37.png"/><Relationship Id="rId3" Type="http://schemas.openxmlformats.org/officeDocument/2006/relationships/image" Target="../media/image35.png"/><Relationship Id="rId21" Type="http://schemas.openxmlformats.org/officeDocument/2006/relationships/slide" Target="slide20.xml"/><Relationship Id="rId7" Type="http://schemas.openxmlformats.org/officeDocument/2006/relationships/slide" Target="slide15.xml"/><Relationship Id="rId12" Type="http://schemas.openxmlformats.org/officeDocument/2006/relationships/image" Target="../media/image15.png"/><Relationship Id="rId17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31.png"/><Relationship Id="rId20" Type="http://schemas.openxmlformats.org/officeDocument/2006/relationships/image" Target="../media/image38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11" Type="http://schemas.openxmlformats.org/officeDocument/2006/relationships/slide" Target="slide21.xml"/><Relationship Id="rId5" Type="http://schemas.openxmlformats.org/officeDocument/2006/relationships/image" Target="../media/image13.png"/><Relationship Id="rId15" Type="http://schemas.openxmlformats.org/officeDocument/2006/relationships/image" Target="../media/image22.png"/><Relationship Id="rId10" Type="http://schemas.openxmlformats.org/officeDocument/2006/relationships/image" Target="../media/image18.png"/><Relationship Id="rId19" Type="http://schemas.openxmlformats.org/officeDocument/2006/relationships/image" Target="../media/image34.png"/><Relationship Id="rId4" Type="http://schemas.openxmlformats.org/officeDocument/2006/relationships/slide" Target="slide14.xml"/><Relationship Id="rId9" Type="http://schemas.openxmlformats.org/officeDocument/2006/relationships/slide" Target="slide19.xml"/><Relationship Id="rId14" Type="http://schemas.openxmlformats.org/officeDocument/2006/relationships/image" Target="../media/image16.png"/><Relationship Id="rId2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java002專題\LOGO\LogoPng\home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842" y="2376265"/>
            <a:ext cx="21746416" cy="21561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 smtClean="0"/>
              <a:t>Food app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542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785022" y="1541755"/>
            <a:ext cx="30778822" cy="6016193"/>
          </a:xfrm>
        </p:spPr>
        <p:txBody>
          <a:bodyPr/>
          <a:lstStyle/>
          <a:p>
            <a:r>
              <a:rPr lang="en-US" altLang="zh-TW" b="1" dirty="0" smtClean="0"/>
              <a:t>logo</a:t>
            </a:r>
            <a:br>
              <a:rPr lang="en-US" altLang="zh-TW" b="1" dirty="0" smtClean="0"/>
            </a:br>
            <a:r>
              <a:rPr lang="zh-TW" altLang="en-US" sz="8800" b="1" dirty="0" smtClean="0"/>
              <a:t>參考元素</a:t>
            </a:r>
            <a:endParaRPr kumimoji="1" lang="zh-TW" altLang="en-US" sz="8800" dirty="0"/>
          </a:p>
        </p:txBody>
      </p:sp>
      <p:pic>
        <p:nvPicPr>
          <p:cNvPr id="5122" name="Picture 2" descr="D:\java002專題\LOGO發想\$(KGrHqRHJFEFDzLs+kFeBRC-qYfIqQ--48_86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92" b="2456"/>
          <a:stretch/>
        </p:blipFill>
        <p:spPr bwMode="auto">
          <a:xfrm>
            <a:off x="8424938" y="8568952"/>
            <a:ext cx="7699375" cy="3838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D:\java002專題\LOGO發想\bbabbe4fb2afe8f5824d5af5224a9e95_400x400.jpe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21" b="34389"/>
          <a:stretch/>
        </p:blipFill>
        <p:spPr bwMode="auto">
          <a:xfrm>
            <a:off x="17353930" y="8568953"/>
            <a:ext cx="11161240" cy="3838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:\java002專題\LOGO\LogoThinking\969-calvinklein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4938" y="12753975"/>
            <a:ext cx="8248650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java002專題\LOGO\LogoThinking\fcsarch-38-mies-van-der-rohe-2-728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955"/>
          <a:stretch/>
        </p:blipFill>
        <p:spPr bwMode="auto">
          <a:xfrm>
            <a:off x="17353930" y="13249275"/>
            <a:ext cx="11161240" cy="569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145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D:\java002專題\LOGO發想\cgm0dcf8f1c2607cd249d93a956279c96ee9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068" y="10625381"/>
            <a:ext cx="13196862" cy="9943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:\java002專題\LOGO發想\1372488723-416460735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3930" y="9038568"/>
            <a:ext cx="17281920" cy="11530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3785022" y="1541755"/>
            <a:ext cx="30778822" cy="6016193"/>
          </a:xfrm>
        </p:spPr>
        <p:txBody>
          <a:bodyPr/>
          <a:lstStyle/>
          <a:p>
            <a:r>
              <a:rPr lang="en-US" altLang="zh-TW" b="1" dirty="0" smtClean="0"/>
              <a:t>logo</a:t>
            </a:r>
            <a:br>
              <a:rPr lang="en-US" altLang="zh-TW" b="1" dirty="0" smtClean="0"/>
            </a:br>
            <a:r>
              <a:rPr lang="zh-TW" altLang="en-US" sz="8800" b="1" dirty="0" smtClean="0"/>
              <a:t>參考元素</a:t>
            </a:r>
            <a:endParaRPr kumimoji="1" lang="zh-TW" altLang="en-US" sz="8800" dirty="0"/>
          </a:p>
        </p:txBody>
      </p:sp>
    </p:spTree>
    <p:extLst>
      <p:ext uri="{BB962C8B-B14F-4D97-AF65-F5344CB8AC3E}">
        <p14:creationId xmlns:p14="http://schemas.microsoft.com/office/powerpoint/2010/main" val="88751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java002專題\LOGO\LogoPng\LOGO字體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6290" y="23685455"/>
            <a:ext cx="17857984" cy="3942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D:\java002專題\LOGO\LogoPng\LOGOjabon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9613" y="9361041"/>
            <a:ext cx="12588875" cy="357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:\java002專題\LOGO\LogoPng\LOGO呷奔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4731" y="14113569"/>
            <a:ext cx="9418637" cy="6834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3785022" y="1541755"/>
            <a:ext cx="30778822" cy="6016193"/>
          </a:xfrm>
        </p:spPr>
        <p:txBody>
          <a:bodyPr/>
          <a:lstStyle/>
          <a:p>
            <a:r>
              <a:rPr lang="en-US" altLang="zh-TW" b="1" dirty="0" smtClean="0"/>
              <a:t>logo</a:t>
            </a:r>
            <a:br>
              <a:rPr lang="en-US" altLang="zh-TW" b="1" dirty="0" smtClean="0"/>
            </a:br>
            <a:r>
              <a:rPr lang="zh-TW" altLang="en-US" sz="8800" b="1" dirty="0" smtClean="0"/>
              <a:t>定案</a:t>
            </a:r>
            <a:endParaRPr kumimoji="1" lang="zh-TW" altLang="en-US" sz="8800" dirty="0"/>
          </a:p>
        </p:txBody>
      </p:sp>
    </p:spTree>
    <p:extLst>
      <p:ext uri="{BB962C8B-B14F-4D97-AF65-F5344CB8AC3E}">
        <p14:creationId xmlns:p14="http://schemas.microsoft.com/office/powerpoint/2010/main" val="126779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java002專題\20160308WEB\logo_orang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2473" y="1368152"/>
            <a:ext cx="13363154" cy="1324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3"/>
          <p:cNvSpPr txBox="1">
            <a:spLocks/>
          </p:cNvSpPr>
          <p:nvPr/>
        </p:nvSpPr>
        <p:spPr>
          <a:xfrm>
            <a:off x="2584187" y="18927970"/>
            <a:ext cx="14905656" cy="1961462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3400" dirty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帳號</a:t>
            </a:r>
            <a:r>
              <a:rPr lang="en-US" altLang="zh-TW" sz="13400" dirty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:</a:t>
            </a:r>
            <a:endParaRPr lang="zh-TW" altLang="en-US" sz="13400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10" name="標題 3"/>
          <p:cNvSpPr txBox="1">
            <a:spLocks/>
          </p:cNvSpPr>
          <p:nvPr/>
        </p:nvSpPr>
        <p:spPr>
          <a:xfrm>
            <a:off x="2584187" y="21257259"/>
            <a:ext cx="14905656" cy="1961462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3400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密碼</a:t>
            </a:r>
            <a:r>
              <a:rPr lang="en-US" altLang="zh-TW" sz="13400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:</a:t>
            </a:r>
            <a:endParaRPr lang="zh-TW" altLang="en-US" sz="13400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637406" y="18927970"/>
            <a:ext cx="13753528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12637406" y="21257259"/>
            <a:ext cx="13753528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20774310" y="24122681"/>
            <a:ext cx="5616624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註冊</a:t>
            </a:r>
            <a:endParaRPr lang="zh-TW" altLang="en-US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18" name="矩形 17">
            <a:hlinkClick r:id="rId4" action="ppaction://hlinksldjump"/>
          </p:cNvPr>
          <p:cNvSpPr/>
          <p:nvPr/>
        </p:nvSpPr>
        <p:spPr>
          <a:xfrm>
            <a:off x="12631326" y="24122681"/>
            <a:ext cx="5616624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登入</a:t>
            </a:r>
            <a:endParaRPr lang="zh-TW" altLang="en-US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pic>
        <p:nvPicPr>
          <p:cNvPr id="3074" name="Picture 2" descr="D:\java002專題\LOGO\LogoPng\LOGO呷奔_whit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4732" y="4753170"/>
            <a:ext cx="9418637" cy="6834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089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076" name="Picture 4" descr="D:\java002專題\20160308WEB\home_white.png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D:\java002專題\20160308WEB\cog_whit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D:\java002專題\20160308WEB\glob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D:\java002專題\20160308WEB\camera_white.png">
            <a:hlinkClick r:id="rId8" action="ppaction://hlinksldjump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 descr="D:\java002專題\20160308WEB\calendar_white.png">
            <a:hlinkClick r:id="rId10" action="ppaction://hlinksldjump"/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D:\java002專題\20160308WEB\gift_white.png">
            <a:hlinkClick r:id="rId12" action="ppaction://hlinksldjump"/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D:\java002專題\glyphicon\menu_white.pn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82" y="582043"/>
            <a:ext cx="2476564" cy="2514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6" name="標題 3"/>
          <p:cNvSpPr txBox="1">
            <a:spLocks/>
          </p:cNvSpPr>
          <p:nvPr/>
        </p:nvSpPr>
        <p:spPr>
          <a:xfrm>
            <a:off x="-62463" y="7804331"/>
            <a:ext cx="30778822" cy="3008096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15000" dirty="0">
              <a:solidFill>
                <a:srgbClr val="FFC000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grpSp>
        <p:nvGrpSpPr>
          <p:cNvPr id="11" name="群組 10"/>
          <p:cNvGrpSpPr/>
          <p:nvPr/>
        </p:nvGrpSpPr>
        <p:grpSpPr>
          <a:xfrm>
            <a:off x="4575" y="2808313"/>
            <a:ext cx="15805828" cy="8928992"/>
            <a:chOff x="4575" y="3112227"/>
            <a:chExt cx="15805828" cy="8928992"/>
          </a:xfrm>
        </p:grpSpPr>
        <p:pic>
          <p:nvPicPr>
            <p:cNvPr id="3083" name="Picture 11" descr="D:\java002專題\組長頭貼.png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5" y="3112227"/>
              <a:ext cx="15805828" cy="89289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文字方塊 9"/>
            <p:cNvSpPr txBox="1"/>
            <p:nvPr/>
          </p:nvSpPr>
          <p:spPr>
            <a:xfrm>
              <a:off x="8411758" y="6588746"/>
              <a:ext cx="5414624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>
                  <a:solidFill>
                    <a:srgbClr val="FFC000"/>
                  </a:solidFill>
                </a:rPr>
                <a:t>Ying-Ray </a:t>
              </a:r>
              <a:r>
                <a:rPr lang="en-US" altLang="zh-TW" b="1" dirty="0">
                  <a:solidFill>
                    <a:srgbClr val="FFC000"/>
                  </a:solidFill>
                </a:rPr>
                <a:t>Lu</a:t>
              </a:r>
              <a:endParaRPr lang="zh-TW" altLang="en-US" dirty="0">
                <a:solidFill>
                  <a:srgbClr val="FFC000"/>
                </a:solidFill>
              </a:endParaRPr>
            </a:p>
          </p:txBody>
        </p:sp>
      </p:grpSp>
      <p:sp>
        <p:nvSpPr>
          <p:cNvPr id="30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page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pic>
        <p:nvPicPr>
          <p:cNvPr id="3085" name="Picture 13"/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4" r="52828" b="8384"/>
          <a:stretch/>
        </p:blipFill>
        <p:spPr bwMode="auto">
          <a:xfrm>
            <a:off x="12359123" y="12395557"/>
            <a:ext cx="12585762" cy="10550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6" name="文字方塊 35"/>
          <p:cNvSpPr txBox="1"/>
          <p:nvPr/>
        </p:nvSpPr>
        <p:spPr>
          <a:xfrm>
            <a:off x="2560913" y="9334371"/>
            <a:ext cx="28015362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000"/>
                </a:solidFill>
              </a:rPr>
              <a:t>Tostadas de </a:t>
            </a:r>
            <a:r>
              <a:rPr lang="en-US" altLang="zh-TW" dirty="0" err="1">
                <a:solidFill>
                  <a:srgbClr val="FFC000"/>
                </a:solidFill>
              </a:rPr>
              <a:t>maíz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 err="1">
                <a:solidFill>
                  <a:srgbClr val="FFC000"/>
                </a:solidFill>
              </a:rPr>
              <a:t>libres</a:t>
            </a:r>
            <a:r>
              <a:rPr lang="en-US" altLang="zh-TW" dirty="0">
                <a:solidFill>
                  <a:srgbClr val="FFC000"/>
                </a:solidFill>
              </a:rPr>
              <a:t> de </a:t>
            </a:r>
            <a:r>
              <a:rPr lang="en-US" altLang="zh-TW" dirty="0" err="1">
                <a:solidFill>
                  <a:srgbClr val="FFC000"/>
                </a:solidFill>
              </a:rPr>
              <a:t>grasas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 smtClean="0">
                <a:solidFill>
                  <a:srgbClr val="FFC000"/>
                </a:solidFill>
              </a:rPr>
              <a:t>trans,</a:t>
            </a:r>
            <a:r>
              <a:rPr lang="zh-TW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TW" dirty="0" err="1" smtClean="0">
                <a:solidFill>
                  <a:srgbClr val="FFC000"/>
                </a:solidFill>
              </a:rPr>
              <a:t>colesterol</a:t>
            </a:r>
            <a:r>
              <a:rPr lang="en-US" altLang="zh-TW" dirty="0">
                <a:solidFill>
                  <a:srgbClr val="FFC000"/>
                </a:solidFill>
              </a:rPr>
              <a:t>, </a:t>
            </a:r>
            <a:r>
              <a:rPr lang="zh-TW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TW" dirty="0" smtClean="0">
                <a:solidFill>
                  <a:srgbClr val="FFC000"/>
                </a:solidFill>
              </a:rPr>
              <a:t>gluten</a:t>
            </a:r>
            <a:r>
              <a:rPr lang="en-US" altLang="zh-TW" dirty="0">
                <a:solidFill>
                  <a:srgbClr val="FFC000"/>
                </a:solidFill>
              </a:rPr>
              <a:t>, </a:t>
            </a:r>
            <a:r>
              <a:rPr lang="en-US" altLang="zh-TW" dirty="0" err="1" smtClean="0">
                <a:solidFill>
                  <a:srgbClr val="FFC000"/>
                </a:solidFill>
              </a:rPr>
              <a:t>conservadores</a:t>
            </a:r>
            <a:r>
              <a:rPr lang="en-US" altLang="zh-TW" dirty="0">
                <a:solidFill>
                  <a:srgbClr val="FFC000"/>
                </a:solidFill>
              </a:rPr>
              <a:t>,</a:t>
            </a:r>
            <a:br>
              <a:rPr lang="en-US" altLang="zh-TW" dirty="0">
                <a:solidFill>
                  <a:srgbClr val="FFC000"/>
                </a:solidFill>
              </a:rPr>
            </a:br>
            <a:r>
              <a:rPr lang="en-US" altLang="zh-TW" dirty="0" err="1">
                <a:solidFill>
                  <a:srgbClr val="FFC000"/>
                </a:solidFill>
              </a:rPr>
              <a:t>colorantes</a:t>
            </a:r>
            <a:r>
              <a:rPr lang="en-US" altLang="zh-TW" dirty="0">
                <a:solidFill>
                  <a:srgbClr val="FFC000"/>
                </a:solidFill>
              </a:rPr>
              <a:t> o </a:t>
            </a:r>
            <a:r>
              <a:rPr lang="en-US" altLang="zh-TW" dirty="0" err="1">
                <a:solidFill>
                  <a:srgbClr val="FFC000"/>
                </a:solidFill>
              </a:rPr>
              <a:t>saborizantes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 err="1">
                <a:solidFill>
                  <a:srgbClr val="FFC000"/>
                </a:solidFill>
              </a:rPr>
              <a:t>artificiales</a:t>
            </a:r>
            <a:r>
              <a:rPr lang="en-US" altLang="zh-TW" dirty="0">
                <a:solidFill>
                  <a:srgbClr val="FFC000"/>
                </a:solidFill>
              </a:rPr>
              <a:t>.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3074" name="Picture 2" descr="D:\java002專題\LOGO發想\LogoAi\LOGO4.png"/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0" b="87392"/>
          <a:stretch/>
        </p:blipFill>
        <p:spPr bwMode="auto">
          <a:xfrm>
            <a:off x="10883950" y="586245"/>
            <a:ext cx="15100200" cy="300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D:\java002專題\glyphicon\png\friends_white.png">
            <a:hlinkClick r:id="rId18" action="ppaction://hlinksldjump"/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7019" y="220508"/>
            <a:ext cx="4495800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328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1876234" y="4888704"/>
            <a:ext cx="3966150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rgbClr val="FFC000"/>
                </a:solidFill>
              </a:rPr>
              <a:t>2016/3</a:t>
            </a:r>
            <a:r>
              <a:rPr lang="zh-TW" altLang="en-US" b="1" dirty="0" smtClean="0">
                <a:solidFill>
                  <a:srgbClr val="FFC000"/>
                </a:solidFill>
              </a:rPr>
              <a:t>月</a:t>
            </a:r>
            <a:endParaRPr lang="zh-TW" altLang="en-US" dirty="0">
              <a:solidFill>
                <a:srgbClr val="FFC000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275804"/>
              </p:ext>
            </p:extLst>
          </p:nvPr>
        </p:nvGraphicFramePr>
        <p:xfrm>
          <a:off x="1822998" y="6112116"/>
          <a:ext cx="33222105" cy="15994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6015"/>
                <a:gridCol w="4746015"/>
                <a:gridCol w="4746015"/>
                <a:gridCol w="4746015"/>
                <a:gridCol w="4746015"/>
                <a:gridCol w="4746015"/>
                <a:gridCol w="4746015"/>
              </a:tblGrid>
              <a:tr h="1380153"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SUM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MON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TUE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WED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THU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FRI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SAT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864329"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3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4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5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880320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6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7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8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9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10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11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12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880320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13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14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15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16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17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18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19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664296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20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21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22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23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24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25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26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3240360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27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28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29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30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31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</a:tbl>
          </a:graphicData>
        </a:graphic>
      </p:graphicFrame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3" t="33658" r="27516" b="5405"/>
          <a:stretch/>
        </p:blipFill>
        <p:spPr bwMode="auto">
          <a:xfrm>
            <a:off x="12681140" y="11521281"/>
            <a:ext cx="2224518" cy="1740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4" name="Picture 1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4" r="52828" b="8384"/>
          <a:stretch/>
        </p:blipFill>
        <p:spPr bwMode="auto">
          <a:xfrm>
            <a:off x="22190540" y="11521281"/>
            <a:ext cx="2076158" cy="1740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62" t="14128" r="39657" b="50000"/>
          <a:stretch/>
        </p:blipFill>
        <p:spPr bwMode="auto">
          <a:xfrm>
            <a:off x="30990114" y="8712969"/>
            <a:ext cx="3228898" cy="1740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5" name="矩形 44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6" name="Picture 4" descr="D:\java002專題\20160308WEB\hom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5" descr="D:\java002專題\20160308WEB\cog_wh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9" descr="D:\java002專題\20160308WEB\calendar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10" descr="D:\java002專題\20160308WEB\gift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7" descr="D:\java002專題\20160308WEB\globe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8" descr="D:\java002專題\20160308WEB\camera_white.png">
            <a:hlinkClick r:id="rId15" action="ppaction://hlinksldjump"/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D:\java002專題\LOGO發想\LogoAi\LOGO4.png"/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0" b="87392"/>
          <a:stretch/>
        </p:blipFill>
        <p:spPr bwMode="auto">
          <a:xfrm>
            <a:off x="10883950" y="586245"/>
            <a:ext cx="15100200" cy="300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D:\java002專題\glyphicon\png\friends_white.png">
            <a:hlinkClick r:id="rId18" action="ppaction://hlinksldjump"/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7019" y="220508"/>
            <a:ext cx="4495800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2869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cxnSp>
        <p:nvCxnSpPr>
          <p:cNvPr id="7" name="直線接點 6"/>
          <p:cNvCxnSpPr/>
          <p:nvPr/>
        </p:nvCxnSpPr>
        <p:spPr>
          <a:xfrm>
            <a:off x="710115" y="14728613"/>
            <a:ext cx="34923880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群組 8"/>
          <p:cNvGrpSpPr/>
          <p:nvPr/>
        </p:nvGrpSpPr>
        <p:grpSpPr>
          <a:xfrm>
            <a:off x="2618343" y="15074030"/>
            <a:ext cx="10029496" cy="2721234"/>
            <a:chOff x="-345561" y="12985435"/>
            <a:chExt cx="10029496" cy="2721234"/>
          </a:xfrm>
        </p:grpSpPr>
        <p:pic>
          <p:nvPicPr>
            <p:cNvPr id="7171" name="Picture 3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05" t="55195" r="8841" b="36336"/>
            <a:stretch/>
          </p:blipFill>
          <p:spPr bwMode="auto">
            <a:xfrm>
              <a:off x="-345561" y="12985435"/>
              <a:ext cx="2932554" cy="2721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9" name="文字方塊 28">
              <a:hlinkClick r:id="rId4" action="ppaction://hlinksldjump"/>
            </p:cNvPr>
            <p:cNvSpPr txBox="1"/>
            <p:nvPr/>
          </p:nvSpPr>
          <p:spPr>
            <a:xfrm>
              <a:off x="2586992" y="13302827"/>
              <a:ext cx="7096943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bg1">
                      <a:lumMod val="65000"/>
                    </a:schemeClr>
                  </a:solidFill>
                </a:rPr>
                <a:t>Where are you?</a:t>
              </a:r>
              <a:endParaRPr lang="zh-TW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33" name="文字方塊 32"/>
          <p:cNvSpPr txBox="1"/>
          <p:nvPr/>
        </p:nvSpPr>
        <p:spPr>
          <a:xfrm>
            <a:off x="21617784" y="8828167"/>
            <a:ext cx="9723624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C000"/>
                </a:solidFill>
              </a:rPr>
              <a:t>W</a:t>
            </a:r>
            <a:r>
              <a:rPr lang="en-US" altLang="zh-TW" b="1" dirty="0" smtClean="0">
                <a:solidFill>
                  <a:srgbClr val="FFC000"/>
                </a:solidFill>
              </a:rPr>
              <a:t>hat’s on your mind?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9524879" y="4863517"/>
            <a:ext cx="13753528" cy="9145015"/>
          </a:xfrm>
          <a:prstGeom prst="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41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4" descr="D:\java002專題\20160308WEB\home_white.png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5" descr="D:\java002專題\20160308WEB\cog_whit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9" descr="D:\java002專題\20160308WEB\calendar_white.png">
            <a:hlinkClick r:id="rId8" action="ppaction://hlinksldjump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10" descr="D:\java002專題\20160308WEB\gift_white.png">
            <a:hlinkClick r:id="rId10" action="ppaction://hlinksldjump"/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7" descr="D:\java002專題\20160308WEB\globe_white.png">
            <a:hlinkClick r:id="rId12" action="ppaction://hlinksldjump"/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直線接點 31"/>
          <p:cNvCxnSpPr/>
          <p:nvPr/>
        </p:nvCxnSpPr>
        <p:spPr>
          <a:xfrm>
            <a:off x="710115" y="17344275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/>
          <p:cNvSpPr txBox="1"/>
          <p:nvPr/>
        </p:nvSpPr>
        <p:spPr>
          <a:xfrm>
            <a:off x="1008114" y="19665545"/>
            <a:ext cx="2709909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Share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1" name="群組 10"/>
          <p:cNvGrpSpPr/>
          <p:nvPr/>
        </p:nvGrpSpPr>
        <p:grpSpPr>
          <a:xfrm>
            <a:off x="710954" y="20881262"/>
            <a:ext cx="34861000" cy="2454592"/>
            <a:chOff x="710954" y="21927564"/>
            <a:chExt cx="34861000" cy="2454592"/>
          </a:xfrm>
        </p:grpSpPr>
        <p:grpSp>
          <p:nvGrpSpPr>
            <p:cNvPr id="10" name="群組 9"/>
            <p:cNvGrpSpPr/>
            <p:nvPr/>
          </p:nvGrpSpPr>
          <p:grpSpPr>
            <a:xfrm>
              <a:off x="710954" y="21927564"/>
              <a:ext cx="21054984" cy="2454592"/>
              <a:chOff x="5774591" y="21285526"/>
              <a:chExt cx="21054984" cy="2454592"/>
            </a:xfrm>
          </p:grpSpPr>
          <p:pic>
            <p:nvPicPr>
              <p:cNvPr id="1026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2771" b="29253"/>
              <a:stretch/>
            </p:blipFill>
            <p:spPr bwMode="auto">
              <a:xfrm>
                <a:off x="5774591" y="21461908"/>
                <a:ext cx="16066887" cy="22782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32" t="77104" r="52228" b="15662"/>
              <a:stretch/>
            </p:blipFill>
            <p:spPr bwMode="auto">
              <a:xfrm>
                <a:off x="19850100" y="21285526"/>
                <a:ext cx="6979475" cy="20662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4" name="Picture 2" descr="C:\Users\user\Documents\Downloads\Screenshot_2016-03-10-14-10-23.png"/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469" b="21832"/>
            <a:stretch/>
          </p:blipFill>
          <p:spPr bwMode="auto">
            <a:xfrm>
              <a:off x="19505067" y="22183124"/>
              <a:ext cx="16066887" cy="2199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2" name="直線接點 51"/>
          <p:cNvCxnSpPr/>
          <p:nvPr/>
        </p:nvCxnSpPr>
        <p:spPr>
          <a:xfrm>
            <a:off x="710115" y="20987545"/>
            <a:ext cx="34923880" cy="0"/>
          </a:xfrm>
          <a:prstGeom prst="line">
            <a:avLst/>
          </a:prstGeom>
          <a:ln w="7620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接點 52"/>
          <p:cNvCxnSpPr/>
          <p:nvPr/>
        </p:nvCxnSpPr>
        <p:spPr>
          <a:xfrm>
            <a:off x="710115" y="23186577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字方塊 55"/>
          <p:cNvSpPr txBox="1"/>
          <p:nvPr/>
        </p:nvSpPr>
        <p:spPr>
          <a:xfrm>
            <a:off x="23673609" y="15474282"/>
            <a:ext cx="5273816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How much?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7" name="文字方塊 56"/>
          <p:cNvSpPr txBox="1"/>
          <p:nvPr/>
        </p:nvSpPr>
        <p:spPr>
          <a:xfrm>
            <a:off x="21786625" y="14810838"/>
            <a:ext cx="122661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0" dirty="0">
                <a:solidFill>
                  <a:schemeClr val="bg1">
                    <a:lumMod val="65000"/>
                  </a:schemeClr>
                </a:solidFill>
              </a:rPr>
              <a:t>$</a:t>
            </a:r>
            <a:endParaRPr lang="zh-TW" altLang="en-US" sz="15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8" name="Picture 4"/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1" t="59844" r="20270" b="22820"/>
          <a:stretch/>
        </p:blipFill>
        <p:spPr bwMode="auto">
          <a:xfrm>
            <a:off x="29292475" y="15421796"/>
            <a:ext cx="6881046" cy="1268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9" name="矩形 58">
            <a:hlinkClick r:id="rId5" action="ppaction://hlinksldjump"/>
          </p:cNvPr>
          <p:cNvSpPr/>
          <p:nvPr/>
        </p:nvSpPr>
        <p:spPr>
          <a:xfrm>
            <a:off x="30315371" y="17721329"/>
            <a:ext cx="5616623" cy="19442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1"/>
                </a:solidFill>
                <a:latin typeface="Adobe 繁黑體 Std B" pitchFamily="34" charset="-120"/>
                <a:ea typeface="Adobe 繁黑體 Std B" pitchFamily="34" charset="-120"/>
              </a:rPr>
              <a:t>Post</a:t>
            </a:r>
            <a:endParaRPr lang="zh-TW" altLang="en-US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691712" y="4847022"/>
            <a:ext cx="16402962" cy="914501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" name="群組 5"/>
          <p:cNvGrpSpPr/>
          <p:nvPr/>
        </p:nvGrpSpPr>
        <p:grpSpPr>
          <a:xfrm>
            <a:off x="8848720" y="7552171"/>
            <a:ext cx="3464650" cy="3464650"/>
            <a:chOff x="9183189" y="7552171"/>
            <a:chExt cx="3464650" cy="3464650"/>
          </a:xfrm>
        </p:grpSpPr>
        <p:sp>
          <p:nvSpPr>
            <p:cNvPr id="2" name="矩形 1">
              <a:hlinkClick r:id="rId16" action="ppaction://hlinksldjump"/>
            </p:cNvPr>
            <p:cNvSpPr/>
            <p:nvPr/>
          </p:nvSpPr>
          <p:spPr>
            <a:xfrm>
              <a:off x="9183189" y="8828167"/>
              <a:ext cx="3464650" cy="6078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" name="矩形 43">
              <a:hlinkClick r:id="rId16" action="ppaction://hlinksldjump"/>
            </p:cNvPr>
            <p:cNvSpPr/>
            <p:nvPr/>
          </p:nvSpPr>
          <p:spPr>
            <a:xfrm rot="16200000">
              <a:off x="9335589" y="8980567"/>
              <a:ext cx="3464650" cy="6078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46" name="Picture 8" descr="D:\java002專題\20160308WEB\camera_white.png">
            <a:hlinkClick r:id="rId17" action="ppaction://hlinksldjump"/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" descr="D:\java002專題\LOGO發想\LogoAi\LOGO4.png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0" b="87392"/>
          <a:stretch/>
        </p:blipFill>
        <p:spPr bwMode="auto">
          <a:xfrm>
            <a:off x="10883950" y="586245"/>
            <a:ext cx="15100200" cy="300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D:\java002專題\glyphicon\png\friends_white.png">
            <a:hlinkClick r:id="rId20" action="ppaction://hlinksldjump"/>
          </p:cNvPr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7019" y="220508"/>
            <a:ext cx="4495800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479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2" t="14949" r="11017" b="19426"/>
          <a:stretch/>
        </p:blipFill>
        <p:spPr bwMode="auto">
          <a:xfrm>
            <a:off x="2691712" y="4863518"/>
            <a:ext cx="16402962" cy="9145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直線接點 6"/>
          <p:cNvCxnSpPr/>
          <p:nvPr/>
        </p:nvCxnSpPr>
        <p:spPr>
          <a:xfrm>
            <a:off x="710115" y="14728613"/>
            <a:ext cx="34923880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群組 8"/>
          <p:cNvGrpSpPr/>
          <p:nvPr/>
        </p:nvGrpSpPr>
        <p:grpSpPr>
          <a:xfrm>
            <a:off x="2618343" y="15074030"/>
            <a:ext cx="10029496" cy="2721234"/>
            <a:chOff x="-345561" y="12985435"/>
            <a:chExt cx="10029496" cy="2721234"/>
          </a:xfrm>
        </p:grpSpPr>
        <p:pic>
          <p:nvPicPr>
            <p:cNvPr id="7171" name="Picture 3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05" t="55195" r="8841" b="36336"/>
            <a:stretch/>
          </p:blipFill>
          <p:spPr bwMode="auto">
            <a:xfrm>
              <a:off x="-345561" y="12985435"/>
              <a:ext cx="2932554" cy="2721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9" name="文字方塊 28">
              <a:hlinkClick r:id="rId5" action="ppaction://hlinksldjump"/>
            </p:cNvPr>
            <p:cNvSpPr txBox="1"/>
            <p:nvPr/>
          </p:nvSpPr>
          <p:spPr>
            <a:xfrm>
              <a:off x="2586992" y="13302827"/>
              <a:ext cx="7096943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bg1">
                      <a:lumMod val="65000"/>
                    </a:schemeClr>
                  </a:solidFill>
                </a:rPr>
                <a:t>Where are you?</a:t>
              </a:r>
              <a:endParaRPr lang="zh-TW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33" name="文字方塊 32"/>
          <p:cNvSpPr txBox="1"/>
          <p:nvPr/>
        </p:nvSpPr>
        <p:spPr>
          <a:xfrm>
            <a:off x="21617784" y="8828167"/>
            <a:ext cx="9723624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C000"/>
                </a:solidFill>
              </a:rPr>
              <a:t>W</a:t>
            </a:r>
            <a:r>
              <a:rPr lang="en-US" altLang="zh-TW" b="1" dirty="0" smtClean="0">
                <a:solidFill>
                  <a:srgbClr val="FFC000"/>
                </a:solidFill>
              </a:rPr>
              <a:t>hat’s on your mind?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9524879" y="4863517"/>
            <a:ext cx="13753528" cy="9145015"/>
          </a:xfrm>
          <a:prstGeom prst="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41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4" descr="D:\java002專題\20160308WEB\hom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5" descr="D:\java002專題\20160308WEB\cog_wh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9" descr="D:\java002專題\20160308WEB\calendar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10" descr="D:\java002專題\20160308WEB\gift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7" descr="D:\java002專題\20160308WEB\globe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直線接點 31"/>
          <p:cNvCxnSpPr/>
          <p:nvPr/>
        </p:nvCxnSpPr>
        <p:spPr>
          <a:xfrm>
            <a:off x="710115" y="17344275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/>
          <p:cNvSpPr txBox="1"/>
          <p:nvPr/>
        </p:nvSpPr>
        <p:spPr>
          <a:xfrm>
            <a:off x="1008114" y="19665545"/>
            <a:ext cx="2709909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Share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1" name="群組 10"/>
          <p:cNvGrpSpPr/>
          <p:nvPr/>
        </p:nvGrpSpPr>
        <p:grpSpPr>
          <a:xfrm>
            <a:off x="710954" y="20881262"/>
            <a:ext cx="34861000" cy="2454592"/>
            <a:chOff x="710954" y="21927564"/>
            <a:chExt cx="34861000" cy="2454592"/>
          </a:xfrm>
        </p:grpSpPr>
        <p:grpSp>
          <p:nvGrpSpPr>
            <p:cNvPr id="10" name="群組 9"/>
            <p:cNvGrpSpPr/>
            <p:nvPr/>
          </p:nvGrpSpPr>
          <p:grpSpPr>
            <a:xfrm>
              <a:off x="710954" y="21927564"/>
              <a:ext cx="21054984" cy="2454592"/>
              <a:chOff x="5774591" y="21285526"/>
              <a:chExt cx="21054984" cy="2454592"/>
            </a:xfrm>
          </p:grpSpPr>
          <p:pic>
            <p:nvPicPr>
              <p:cNvPr id="1026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2771" b="29253"/>
              <a:stretch/>
            </p:blipFill>
            <p:spPr bwMode="auto">
              <a:xfrm>
                <a:off x="5774591" y="21461908"/>
                <a:ext cx="16066887" cy="22782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32" t="77104" r="52228" b="15662"/>
              <a:stretch/>
            </p:blipFill>
            <p:spPr bwMode="auto">
              <a:xfrm>
                <a:off x="19850100" y="21285526"/>
                <a:ext cx="6979475" cy="20662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4" name="Picture 2" descr="C:\Users\user\Documents\Downloads\Screenshot_2016-03-10-14-10-23.png"/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469" b="21832"/>
            <a:stretch/>
          </p:blipFill>
          <p:spPr bwMode="auto">
            <a:xfrm>
              <a:off x="19505067" y="22183124"/>
              <a:ext cx="16066887" cy="2199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2" name="直線接點 51"/>
          <p:cNvCxnSpPr/>
          <p:nvPr/>
        </p:nvCxnSpPr>
        <p:spPr>
          <a:xfrm>
            <a:off x="710115" y="20987545"/>
            <a:ext cx="34923880" cy="0"/>
          </a:xfrm>
          <a:prstGeom prst="line">
            <a:avLst/>
          </a:prstGeom>
          <a:ln w="7620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接點 52"/>
          <p:cNvCxnSpPr/>
          <p:nvPr/>
        </p:nvCxnSpPr>
        <p:spPr>
          <a:xfrm>
            <a:off x="710115" y="23186577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字方塊 55"/>
          <p:cNvSpPr txBox="1"/>
          <p:nvPr/>
        </p:nvSpPr>
        <p:spPr>
          <a:xfrm>
            <a:off x="23673609" y="15474282"/>
            <a:ext cx="5273816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How much?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7" name="文字方塊 56"/>
          <p:cNvSpPr txBox="1"/>
          <p:nvPr/>
        </p:nvSpPr>
        <p:spPr>
          <a:xfrm>
            <a:off x="21786625" y="14810838"/>
            <a:ext cx="122661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0" dirty="0">
                <a:solidFill>
                  <a:schemeClr val="bg1">
                    <a:lumMod val="65000"/>
                  </a:schemeClr>
                </a:solidFill>
              </a:rPr>
              <a:t>$</a:t>
            </a:r>
            <a:endParaRPr lang="zh-TW" altLang="en-US" sz="15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8" name="Picture 4"/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1" t="59844" r="20270" b="22820"/>
          <a:stretch/>
        </p:blipFill>
        <p:spPr bwMode="auto">
          <a:xfrm>
            <a:off x="29292475" y="15421796"/>
            <a:ext cx="6881046" cy="1268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9" name="矩形 58">
            <a:hlinkClick r:id="rId6" action="ppaction://hlinksldjump"/>
          </p:cNvPr>
          <p:cNvSpPr/>
          <p:nvPr/>
        </p:nvSpPr>
        <p:spPr>
          <a:xfrm>
            <a:off x="30315371" y="17721329"/>
            <a:ext cx="5616623" cy="19442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1"/>
                </a:solidFill>
                <a:latin typeface="Adobe 繁黑體 Std B" pitchFamily="34" charset="-120"/>
                <a:ea typeface="Adobe 繁黑體 Std B" pitchFamily="34" charset="-120"/>
              </a:rPr>
              <a:t>Post</a:t>
            </a:r>
            <a:endParaRPr lang="zh-TW" altLang="en-US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pic>
        <p:nvPicPr>
          <p:cNvPr id="60" name="Picture 8" descr="D:\java002專題\20160308WEB\camera_white.png">
            <a:hlinkClick r:id="rId17" action="ppaction://hlinksldjump"/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D:\java002專題\LOGO發想\LogoAi\LOGO4.png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0" b="87392"/>
          <a:stretch/>
        </p:blipFill>
        <p:spPr bwMode="auto">
          <a:xfrm>
            <a:off x="10883950" y="586245"/>
            <a:ext cx="15100200" cy="300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D:\java002專題\glyphicon\png\friends_white.png">
            <a:hlinkClick r:id="rId20" action="ppaction://hlinksldjump"/>
          </p:cNvPr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7019" y="220508"/>
            <a:ext cx="4495800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90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2" t="14949" r="11017" b="19426"/>
          <a:stretch/>
        </p:blipFill>
        <p:spPr bwMode="auto">
          <a:xfrm>
            <a:off x="2691712" y="4863518"/>
            <a:ext cx="16402962" cy="9145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直線接點 6"/>
          <p:cNvCxnSpPr/>
          <p:nvPr/>
        </p:nvCxnSpPr>
        <p:spPr>
          <a:xfrm>
            <a:off x="710115" y="14728613"/>
            <a:ext cx="34923880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群組 8"/>
          <p:cNvGrpSpPr/>
          <p:nvPr/>
        </p:nvGrpSpPr>
        <p:grpSpPr>
          <a:xfrm>
            <a:off x="2618343" y="15074030"/>
            <a:ext cx="10029496" cy="2721234"/>
            <a:chOff x="-345561" y="12985435"/>
            <a:chExt cx="10029496" cy="2721234"/>
          </a:xfrm>
        </p:grpSpPr>
        <p:pic>
          <p:nvPicPr>
            <p:cNvPr id="7171" name="Picture 3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05" t="55195" r="8841" b="36336"/>
            <a:stretch/>
          </p:blipFill>
          <p:spPr bwMode="auto">
            <a:xfrm>
              <a:off x="-345561" y="12985435"/>
              <a:ext cx="2932554" cy="2721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9" name="文字方塊 28"/>
            <p:cNvSpPr txBox="1"/>
            <p:nvPr/>
          </p:nvSpPr>
          <p:spPr>
            <a:xfrm>
              <a:off x="2586992" y="13302827"/>
              <a:ext cx="7096943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bg1">
                      <a:lumMod val="65000"/>
                    </a:schemeClr>
                  </a:solidFill>
                </a:rPr>
                <a:t>Where are you?</a:t>
              </a:r>
              <a:endParaRPr lang="zh-TW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33" name="文字方塊 32"/>
          <p:cNvSpPr txBox="1"/>
          <p:nvPr/>
        </p:nvSpPr>
        <p:spPr>
          <a:xfrm>
            <a:off x="21617784" y="8828167"/>
            <a:ext cx="9723624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C000"/>
                </a:solidFill>
              </a:rPr>
              <a:t>W</a:t>
            </a:r>
            <a:r>
              <a:rPr lang="en-US" altLang="zh-TW" b="1" dirty="0" smtClean="0">
                <a:solidFill>
                  <a:srgbClr val="FFC000"/>
                </a:solidFill>
              </a:rPr>
              <a:t>hat’s on your mind?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9524879" y="4863517"/>
            <a:ext cx="13753528" cy="9145015"/>
          </a:xfrm>
          <a:prstGeom prst="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文字方塊 34"/>
          <p:cNvSpPr txBox="1"/>
          <p:nvPr/>
        </p:nvSpPr>
        <p:spPr>
          <a:xfrm>
            <a:off x="23673609" y="15474282"/>
            <a:ext cx="5273816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How much?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21786625" y="14810838"/>
            <a:ext cx="122661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0" dirty="0">
                <a:solidFill>
                  <a:schemeClr val="bg1">
                    <a:lumMod val="65000"/>
                  </a:schemeClr>
                </a:solidFill>
              </a:rPr>
              <a:t>$</a:t>
            </a:r>
            <a:endParaRPr lang="zh-TW" altLang="en-US" sz="15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1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1" t="59844" r="20270" b="22820"/>
          <a:stretch/>
        </p:blipFill>
        <p:spPr bwMode="auto">
          <a:xfrm>
            <a:off x="29292475" y="15421796"/>
            <a:ext cx="6881046" cy="1268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矩形 41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4" descr="D:\java002專題\20160308WEB\hom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5" descr="D:\java002專題\20160308WEB\cog_wh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9" descr="D:\java002專題\20160308WEB\calendar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10" descr="D:\java002專題\20160308WEB\gift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7" descr="D:\java002專題\20160308WEB\globe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直線接點 31"/>
          <p:cNvCxnSpPr/>
          <p:nvPr/>
        </p:nvCxnSpPr>
        <p:spPr>
          <a:xfrm>
            <a:off x="710115" y="17344275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/>
          <p:cNvSpPr txBox="1"/>
          <p:nvPr/>
        </p:nvSpPr>
        <p:spPr>
          <a:xfrm>
            <a:off x="1008114" y="19665545"/>
            <a:ext cx="2709909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Share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1" name="群組 10"/>
          <p:cNvGrpSpPr/>
          <p:nvPr/>
        </p:nvGrpSpPr>
        <p:grpSpPr>
          <a:xfrm>
            <a:off x="710954" y="20881262"/>
            <a:ext cx="34861000" cy="2454592"/>
            <a:chOff x="710954" y="21927564"/>
            <a:chExt cx="34861000" cy="2454592"/>
          </a:xfrm>
        </p:grpSpPr>
        <p:grpSp>
          <p:nvGrpSpPr>
            <p:cNvPr id="10" name="群組 9"/>
            <p:cNvGrpSpPr/>
            <p:nvPr/>
          </p:nvGrpSpPr>
          <p:grpSpPr>
            <a:xfrm>
              <a:off x="710954" y="21927564"/>
              <a:ext cx="21054984" cy="2454592"/>
              <a:chOff x="5774591" y="21285526"/>
              <a:chExt cx="21054984" cy="2454592"/>
            </a:xfrm>
          </p:grpSpPr>
          <p:pic>
            <p:nvPicPr>
              <p:cNvPr id="1026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2771" b="29253"/>
              <a:stretch/>
            </p:blipFill>
            <p:spPr bwMode="auto">
              <a:xfrm>
                <a:off x="5774591" y="21461908"/>
                <a:ext cx="16066887" cy="22782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32" t="77104" r="52228" b="15662"/>
              <a:stretch/>
            </p:blipFill>
            <p:spPr bwMode="auto">
              <a:xfrm>
                <a:off x="19850100" y="21285526"/>
                <a:ext cx="6979475" cy="20662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4" name="Picture 2" descr="C:\Users\user\Documents\Downloads\Screenshot_2016-03-10-14-10-23.png"/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469" b="21832"/>
            <a:stretch/>
          </p:blipFill>
          <p:spPr bwMode="auto">
            <a:xfrm>
              <a:off x="19505067" y="22183124"/>
              <a:ext cx="16066887" cy="2199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2" name="直線接點 51"/>
          <p:cNvCxnSpPr/>
          <p:nvPr/>
        </p:nvCxnSpPr>
        <p:spPr>
          <a:xfrm>
            <a:off x="710115" y="20987545"/>
            <a:ext cx="34923880" cy="0"/>
          </a:xfrm>
          <a:prstGeom prst="line">
            <a:avLst/>
          </a:prstGeom>
          <a:ln w="7620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接點 52"/>
          <p:cNvCxnSpPr/>
          <p:nvPr/>
        </p:nvCxnSpPr>
        <p:spPr>
          <a:xfrm>
            <a:off x="710115" y="23186577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/>
        </p:nvSpPr>
        <p:spPr>
          <a:xfrm>
            <a:off x="2736307" y="17344275"/>
            <a:ext cx="19029631" cy="9298686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pic>
        <p:nvPicPr>
          <p:cNvPr id="5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2" t="14949" r="24655" b="29989"/>
          <a:stretch/>
        </p:blipFill>
        <p:spPr bwMode="auto">
          <a:xfrm>
            <a:off x="3029745" y="17795264"/>
            <a:ext cx="2666350" cy="1569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5940152" y="17795264"/>
            <a:ext cx="3475630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TW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三味食堂 </a:t>
            </a:r>
            <a:endParaRPr lang="zh-TW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940152" y="18730404"/>
            <a:ext cx="14824186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TW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Taipei, Taiwan 81 people checked in here</a:t>
            </a:r>
            <a:r>
              <a:rPr lang="zh-TW" alt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zh-TW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21354797" y="17745016"/>
            <a:ext cx="360040" cy="371336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9" name="Picture 4" descr="D:\java002專題\glyphicon\cutlery_orange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6386" y="20649050"/>
            <a:ext cx="1978071" cy="2190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4" descr="D:\java002專題\glyphicon\cutlery_orange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6386" y="23648267"/>
            <a:ext cx="1978071" cy="2190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5940152" y="20744362"/>
            <a:ext cx="6553397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乳溝起士春川炒雞 </a:t>
            </a:r>
            <a:endParaRPr lang="zh-TW" altLang="en-US" sz="6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940152" y="21823394"/>
            <a:ext cx="16193216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TW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New Taipei City 442 people checked in here</a:t>
            </a:r>
            <a:r>
              <a:rPr lang="zh-TW" alt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zh-TW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940152" y="23811750"/>
            <a:ext cx="6553397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乳溝起士春川炒雞 </a:t>
            </a:r>
            <a:endParaRPr lang="zh-TW" altLang="en-US" sz="6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5" name="Picture 8" descr="D:\java002專題\20160308WEB\camera_white.png">
            <a:hlinkClick r:id="rId17" action="ppaction://hlinksldjump"/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矩形 63">
            <a:hlinkClick r:id="rId6" action="ppaction://hlinksldjump"/>
          </p:cNvPr>
          <p:cNvSpPr/>
          <p:nvPr/>
        </p:nvSpPr>
        <p:spPr>
          <a:xfrm>
            <a:off x="30315371" y="17721329"/>
            <a:ext cx="5616623" cy="19442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1"/>
                </a:solidFill>
                <a:latin typeface="Adobe 繁黑體 Std B" pitchFamily="34" charset="-120"/>
                <a:ea typeface="Adobe 繁黑體 Std B" pitchFamily="34" charset="-120"/>
              </a:rPr>
              <a:t>Post</a:t>
            </a:r>
            <a:endParaRPr lang="zh-TW" altLang="en-US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5914086" y="24890782"/>
            <a:ext cx="16245346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TW" alt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永華路一段</a:t>
            </a:r>
            <a:r>
              <a:rPr lang="en-US" altLang="zh-TW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332</a:t>
            </a:r>
            <a:r>
              <a:rPr lang="zh-TW" alt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號 </a:t>
            </a:r>
            <a:r>
              <a:rPr lang="en-US" altLang="zh-TW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465 people checked in here</a:t>
            </a:r>
            <a:r>
              <a:rPr lang="zh-TW" alt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zh-TW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pic>
        <p:nvPicPr>
          <p:cNvPr id="66" name="Picture 2" descr="D:\java002專題\LOGO發想\LogoAi\LOGO4.png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0" b="87392"/>
          <a:stretch/>
        </p:blipFill>
        <p:spPr bwMode="auto">
          <a:xfrm>
            <a:off x="10883950" y="586245"/>
            <a:ext cx="15100200" cy="300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" descr="D:\java002專題\glyphicon\png\friends_white.png">
            <a:hlinkClick r:id="rId20" action="ppaction://hlinksldjump"/>
          </p:cNvPr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7019" y="220508"/>
            <a:ext cx="4495800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56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8" name="Picture 4" descr="D:\java002專題\適合Web用圖\slot machi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8334" y="3565057"/>
            <a:ext cx="30891432" cy="2052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0" name="Picture 4" descr="D:\java002專題\20160308WEB\home_white.png">
            <a:hlinkClick r:id="rId4" action="ppaction://hlinksldjump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5" descr="D:\java002專題\20160308WEB\cog_whit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9" descr="D:\java002專題\20160308WEB\calendar_white.png">
            <a:hlinkClick r:id="rId7" action="ppaction://hlinksldjump"/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10" descr="D:\java002專題\20160308WEB\gift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7" descr="D:\java002專題\20160308WEB\globe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8" descr="D:\java002專題\20160308WEB\camera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D:\java002專題\LOGO發想\LogoAi\LOGO4.png"/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0" b="87392"/>
          <a:stretch/>
        </p:blipFill>
        <p:spPr bwMode="auto">
          <a:xfrm>
            <a:off x="10883950" y="586245"/>
            <a:ext cx="15100200" cy="300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D:\java002專題\glyphicon\png\friends_white.png">
            <a:hlinkClick r:id="rId16" action="ppaction://hlinksldjump"/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7019" y="220508"/>
            <a:ext cx="4495800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792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abstract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創造 美食 ＆ 好友 的連結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021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" name="圓角矩形 1"/>
          <p:cNvSpPr/>
          <p:nvPr/>
        </p:nvSpPr>
        <p:spPr>
          <a:xfrm>
            <a:off x="1607699" y="4771911"/>
            <a:ext cx="33652703" cy="5688632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218" name="Picture 2" descr="D:\java002專題\曉苑頭貼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09" t="19524" r="36796" b="20261"/>
          <a:stretch/>
        </p:blipFill>
        <p:spPr bwMode="auto">
          <a:xfrm>
            <a:off x="1657467" y="4680521"/>
            <a:ext cx="6424349" cy="593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圓角矩形 24"/>
          <p:cNvSpPr/>
          <p:nvPr/>
        </p:nvSpPr>
        <p:spPr>
          <a:xfrm>
            <a:off x="1570790" y="11098924"/>
            <a:ext cx="33652703" cy="5688632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圓角矩形 25"/>
          <p:cNvSpPr/>
          <p:nvPr/>
        </p:nvSpPr>
        <p:spPr>
          <a:xfrm>
            <a:off x="1723190" y="17425937"/>
            <a:ext cx="33652703" cy="5688632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文字方塊 28"/>
          <p:cNvSpPr txBox="1"/>
          <p:nvPr/>
        </p:nvSpPr>
        <p:spPr>
          <a:xfrm>
            <a:off x="7809234" y="7007701"/>
            <a:ext cx="27327802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吳曉苑    品嘗  </a:t>
            </a:r>
            <a:r>
              <a:rPr lang="en-US" altLang="zh-TW" b="1" dirty="0" smtClean="0">
                <a:solidFill>
                  <a:srgbClr val="FFC000"/>
                </a:solidFill>
              </a:rPr>
              <a:t>OMAYA</a:t>
            </a:r>
            <a:r>
              <a:rPr lang="zh-TW" altLang="en-US" b="1" dirty="0" smtClean="0">
                <a:solidFill>
                  <a:srgbClr val="FFC000"/>
                </a:solidFill>
              </a:rPr>
              <a:t>乳溝起士春川炒雞  </a:t>
            </a:r>
            <a:r>
              <a:rPr lang="en-US" altLang="zh-TW" b="1" dirty="0" smtClean="0">
                <a:solidFill>
                  <a:srgbClr val="FFC000"/>
                </a:solidFill>
              </a:rPr>
              <a:t>–at</a:t>
            </a:r>
            <a:r>
              <a:rPr lang="zh-TW" altLang="en-US" b="1" dirty="0" smtClean="0">
                <a:solidFill>
                  <a:srgbClr val="FFC000"/>
                </a:solidFill>
              </a:rPr>
              <a:t>       三重正義商圈 </a:t>
            </a:r>
            <a:r>
              <a:rPr lang="en-US" altLang="zh-TW" b="1" dirty="0" smtClean="0">
                <a:solidFill>
                  <a:srgbClr val="FFC000"/>
                </a:solidFill>
              </a:rPr>
              <a:t> 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32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6" t="55195" r="10061" b="36336"/>
          <a:stretch/>
        </p:blipFill>
        <p:spPr bwMode="auto">
          <a:xfrm>
            <a:off x="27245884" y="7064796"/>
            <a:ext cx="1151816" cy="153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文字方塊 33"/>
          <p:cNvSpPr txBox="1"/>
          <p:nvPr/>
        </p:nvSpPr>
        <p:spPr>
          <a:xfrm>
            <a:off x="7809234" y="9244826"/>
            <a:ext cx="5829801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C000"/>
                </a:solidFill>
              </a:rPr>
              <a:t>2</a:t>
            </a:r>
            <a:r>
              <a:rPr lang="en-US" altLang="zh-TW" b="1" dirty="0" smtClean="0">
                <a:solidFill>
                  <a:srgbClr val="FFC000"/>
                </a:solidFill>
              </a:rPr>
              <a:t>hrs     Taipei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9219" name="Picture 3" descr="D:\java002專題\不知名頭貼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0" t="21816" r="37687" b="21569"/>
          <a:stretch/>
        </p:blipFill>
        <p:spPr bwMode="auto">
          <a:xfrm>
            <a:off x="1657467" y="11153360"/>
            <a:ext cx="5802525" cy="5552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文字方塊 38"/>
          <p:cNvSpPr txBox="1"/>
          <p:nvPr/>
        </p:nvSpPr>
        <p:spPr>
          <a:xfrm>
            <a:off x="7809234" y="13102226"/>
            <a:ext cx="17197337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郝貪吃    品嘗  三味食堂  </a:t>
            </a:r>
            <a:r>
              <a:rPr lang="en-US" altLang="zh-TW" b="1" dirty="0" smtClean="0">
                <a:solidFill>
                  <a:srgbClr val="FFC000"/>
                </a:solidFill>
              </a:rPr>
              <a:t>–at</a:t>
            </a:r>
            <a:r>
              <a:rPr lang="zh-TW" altLang="en-US" b="1" dirty="0" smtClean="0">
                <a:solidFill>
                  <a:srgbClr val="FFC000"/>
                </a:solidFill>
              </a:rPr>
              <a:t>       西門町 </a:t>
            </a:r>
            <a:r>
              <a:rPr lang="en-US" altLang="zh-TW" b="1" dirty="0" smtClean="0">
                <a:solidFill>
                  <a:srgbClr val="FFC000"/>
                </a:solidFill>
              </a:rPr>
              <a:t> 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40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6" t="55195" r="10061" b="36336"/>
          <a:stretch/>
        </p:blipFill>
        <p:spPr bwMode="auto">
          <a:xfrm>
            <a:off x="20018226" y="13159321"/>
            <a:ext cx="1151816" cy="153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" name="文字方塊 40"/>
          <p:cNvSpPr txBox="1"/>
          <p:nvPr/>
        </p:nvSpPr>
        <p:spPr>
          <a:xfrm>
            <a:off x="7809234" y="15339351"/>
            <a:ext cx="6345968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rgbClr val="FFC000"/>
                </a:solidFill>
              </a:rPr>
              <a:t>12hrs     Taipei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42" name="Picture 3" descr="D:\java002專題\不知名頭貼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0" t="21816" r="37687" b="21569"/>
          <a:stretch/>
        </p:blipFill>
        <p:spPr bwMode="auto">
          <a:xfrm>
            <a:off x="1729434" y="17497945"/>
            <a:ext cx="5802525" cy="5552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文字方塊 42"/>
          <p:cNvSpPr txBox="1"/>
          <p:nvPr/>
        </p:nvSpPr>
        <p:spPr>
          <a:xfrm>
            <a:off x="7881201" y="19442161"/>
            <a:ext cx="26406588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郝郝吃    品嘗  船老二 </a:t>
            </a:r>
            <a:r>
              <a:rPr lang="en-US" altLang="zh-TW" b="1" dirty="0" smtClean="0">
                <a:solidFill>
                  <a:srgbClr val="FFC000"/>
                </a:solidFill>
              </a:rPr>
              <a:t>–at</a:t>
            </a:r>
            <a:r>
              <a:rPr lang="zh-TW" altLang="en-US" b="1" dirty="0" smtClean="0">
                <a:solidFill>
                  <a:srgbClr val="FFC000"/>
                </a:solidFill>
              </a:rPr>
              <a:t>       新</a:t>
            </a:r>
            <a:r>
              <a:rPr lang="zh-TW" altLang="en-US" b="1" dirty="0">
                <a:solidFill>
                  <a:srgbClr val="FFC000"/>
                </a:solidFill>
              </a:rPr>
              <a:t>北市新莊區中華路一段</a:t>
            </a:r>
            <a:r>
              <a:rPr lang="en-US" altLang="zh-TW" b="1" dirty="0">
                <a:solidFill>
                  <a:srgbClr val="FFC000"/>
                </a:solidFill>
              </a:rPr>
              <a:t>132</a:t>
            </a:r>
            <a:r>
              <a:rPr lang="zh-TW" altLang="en-US" b="1" dirty="0">
                <a:solidFill>
                  <a:srgbClr val="FFC000"/>
                </a:solidFill>
              </a:rPr>
              <a:t>號</a:t>
            </a:r>
          </a:p>
        </p:txBody>
      </p:sp>
      <p:sp>
        <p:nvSpPr>
          <p:cNvPr id="44" name="文字方塊 43"/>
          <p:cNvSpPr txBox="1"/>
          <p:nvPr/>
        </p:nvSpPr>
        <p:spPr>
          <a:xfrm>
            <a:off x="7881201" y="21674409"/>
            <a:ext cx="6345968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rgbClr val="FFC000"/>
                </a:solidFill>
              </a:rPr>
              <a:t>13hrs     Taipei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4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6" t="55195" r="10061" b="36336"/>
          <a:stretch/>
        </p:blipFill>
        <p:spPr bwMode="auto">
          <a:xfrm>
            <a:off x="18794402" y="19502880"/>
            <a:ext cx="1151816" cy="153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6" name="矩形 45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7" name="Picture 4" descr="D:\java002專題\20160308WEB\hom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5" descr="D:\java002專題\20160308WEB\cog_wh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9" descr="D:\java002專題\20160308WEB\calendar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10" descr="D:\java002專題\20160308WEB\gift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7" descr="D:\java002專題\20160308WEB\globe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8" descr="D:\java002專題\20160308WEB\camera_white.png">
            <a:hlinkClick r:id="rId15" action="ppaction://hlinksldjump"/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D:\java002專題\LOGO發想\LogoAi\LOGO4.png"/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0" b="87392"/>
          <a:stretch/>
        </p:blipFill>
        <p:spPr bwMode="auto">
          <a:xfrm>
            <a:off x="10883950" y="586245"/>
            <a:ext cx="15100200" cy="300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D:\java002專題\glyphicon\png\friends_white.png">
            <a:hlinkClick r:id="rId18" action="ppaction://hlinksldjump"/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7019" y="220508"/>
            <a:ext cx="4495800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93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7" t="31739" r="7594" b="7324"/>
          <a:stretch/>
        </p:blipFill>
        <p:spPr bwMode="auto">
          <a:xfrm>
            <a:off x="-36909" y="3888432"/>
            <a:ext cx="36905009" cy="19874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橢圓 34"/>
          <p:cNvSpPr/>
          <p:nvPr/>
        </p:nvSpPr>
        <p:spPr>
          <a:xfrm>
            <a:off x="21414392" y="15206068"/>
            <a:ext cx="2591746" cy="2614431"/>
          </a:xfrm>
          <a:prstGeom prst="ellipse">
            <a:avLst/>
          </a:prstGeom>
          <a:solidFill>
            <a:schemeClr val="bg1">
              <a:alpha val="21000"/>
            </a:schemeClr>
          </a:solidFill>
          <a:ln w="3175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6" name="橢圓 5"/>
          <p:cNvSpPr/>
          <p:nvPr/>
        </p:nvSpPr>
        <p:spPr>
          <a:xfrm>
            <a:off x="7425166" y="4999986"/>
            <a:ext cx="17497944" cy="17651101"/>
          </a:xfrm>
          <a:prstGeom prst="ellipse">
            <a:avLst/>
          </a:prstGeom>
          <a:noFill/>
          <a:ln w="203200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矩形 47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9" name="Picture 4" descr="D:\java002專題\20160308WEB\home_white.png">
            <a:hlinkClick r:id="rId4" action="ppaction://hlinksldjump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5" descr="D:\java002專題\20160308WEB\cog_whit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橢圓 32"/>
          <p:cNvSpPr/>
          <p:nvPr/>
        </p:nvSpPr>
        <p:spPr>
          <a:xfrm>
            <a:off x="10877728" y="16536376"/>
            <a:ext cx="2591746" cy="2614431"/>
          </a:xfrm>
          <a:prstGeom prst="ellipse">
            <a:avLst/>
          </a:prstGeom>
          <a:solidFill>
            <a:schemeClr val="tx2">
              <a:lumMod val="25000"/>
              <a:lumOff val="75000"/>
              <a:alpha val="44000"/>
            </a:schemeClr>
          </a:solidFill>
          <a:ln w="3175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2" name="Picture 9" descr="D:\java002專題\20160308WEB\calendar_white.png">
            <a:hlinkClick r:id="rId7" action="ppaction://hlinksldjump"/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10" descr="D:\java002專題\20160308WEB\gift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7" descr="D:\java002專題\20160308WEB\globe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8" descr="D:\java002專題\20160308WEB\camera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D:\java002專題\LOGO發想\LogoAi\LOGO4.png"/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0" b="87392"/>
          <a:stretch/>
        </p:blipFill>
        <p:spPr bwMode="auto">
          <a:xfrm>
            <a:off x="10883950" y="586245"/>
            <a:ext cx="15100200" cy="300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D:\java002專題\glyphicon\cutlery_orange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8071" y="17076725"/>
            <a:ext cx="1343591" cy="148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D:\java002專題\glyphicon\cutlery_orange-2.png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5873" y="15854382"/>
            <a:ext cx="1308784" cy="144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橢圓 35"/>
          <p:cNvSpPr/>
          <p:nvPr/>
        </p:nvSpPr>
        <p:spPr>
          <a:xfrm>
            <a:off x="13582392" y="8424937"/>
            <a:ext cx="2591746" cy="2614431"/>
          </a:xfrm>
          <a:prstGeom prst="ellipse">
            <a:avLst/>
          </a:prstGeom>
          <a:solidFill>
            <a:schemeClr val="tx2">
              <a:lumMod val="25000"/>
              <a:lumOff val="75000"/>
              <a:alpha val="29000"/>
            </a:schemeClr>
          </a:solidFill>
          <a:ln w="3175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7" name="Picture 5" descr="D:\java002專題\glyphicon\cutlery_orange-1.png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0193" y="9014644"/>
            <a:ext cx="1296144" cy="143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橢圓 36"/>
          <p:cNvSpPr/>
          <p:nvPr/>
        </p:nvSpPr>
        <p:spPr>
          <a:xfrm>
            <a:off x="17812404" y="11797640"/>
            <a:ext cx="2591746" cy="2614431"/>
          </a:xfrm>
          <a:prstGeom prst="ellipse">
            <a:avLst/>
          </a:prstGeom>
          <a:solidFill>
            <a:schemeClr val="tx2">
              <a:lumMod val="25000"/>
              <a:lumOff val="75000"/>
              <a:alpha val="44000"/>
            </a:schemeClr>
          </a:solidFill>
          <a:ln w="3175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8" name="Picture 4" descr="D:\java002專題\glyphicon\cutlery_orange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42747" y="12337989"/>
            <a:ext cx="1343591" cy="148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橢圓 38"/>
          <p:cNvSpPr/>
          <p:nvPr/>
        </p:nvSpPr>
        <p:spPr>
          <a:xfrm>
            <a:off x="15194520" y="16244339"/>
            <a:ext cx="2591746" cy="2614431"/>
          </a:xfrm>
          <a:prstGeom prst="ellipse">
            <a:avLst/>
          </a:prstGeom>
          <a:solidFill>
            <a:schemeClr val="tx2">
              <a:lumMod val="25000"/>
              <a:lumOff val="75000"/>
              <a:alpha val="44000"/>
            </a:schemeClr>
          </a:solidFill>
          <a:ln w="3175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0" name="Picture 4" descr="D:\java002專題\glyphicon\cutlery_orange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4863" y="16784688"/>
            <a:ext cx="1343591" cy="148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橢圓 40"/>
          <p:cNvSpPr/>
          <p:nvPr/>
        </p:nvSpPr>
        <p:spPr>
          <a:xfrm>
            <a:off x="12203861" y="11890492"/>
            <a:ext cx="2591746" cy="2614431"/>
          </a:xfrm>
          <a:prstGeom prst="ellipse">
            <a:avLst/>
          </a:prstGeom>
          <a:solidFill>
            <a:schemeClr val="tx2">
              <a:lumMod val="25000"/>
              <a:lumOff val="75000"/>
              <a:alpha val="29000"/>
            </a:schemeClr>
          </a:solidFill>
          <a:ln w="3175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2" name="Picture 5" descr="D:\java002專題\glyphicon\cutlery_orange-1.png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1662" y="12480199"/>
            <a:ext cx="1296144" cy="143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橢圓 42"/>
          <p:cNvSpPr/>
          <p:nvPr/>
        </p:nvSpPr>
        <p:spPr>
          <a:xfrm>
            <a:off x="19241805" y="7117721"/>
            <a:ext cx="2591746" cy="2614431"/>
          </a:xfrm>
          <a:prstGeom prst="ellipse">
            <a:avLst/>
          </a:prstGeom>
          <a:solidFill>
            <a:schemeClr val="bg1">
              <a:alpha val="21000"/>
            </a:schemeClr>
          </a:solidFill>
          <a:ln w="3175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4" name="Picture 6" descr="D:\java002專題\glyphicon\cutlery_orange-2.png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3286" y="7766035"/>
            <a:ext cx="1308784" cy="144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矩形 44"/>
          <p:cNvSpPr/>
          <p:nvPr/>
        </p:nvSpPr>
        <p:spPr>
          <a:xfrm>
            <a:off x="28119598" y="4504989"/>
            <a:ext cx="7980806" cy="9320548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51" name="圓角矩形 50"/>
          <p:cNvSpPr/>
          <p:nvPr/>
        </p:nvSpPr>
        <p:spPr>
          <a:xfrm>
            <a:off x="35994140" y="6858349"/>
            <a:ext cx="106264" cy="198133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" name="直線接點 4"/>
          <p:cNvCxnSpPr/>
          <p:nvPr/>
        </p:nvCxnSpPr>
        <p:spPr>
          <a:xfrm>
            <a:off x="28167085" y="5976665"/>
            <a:ext cx="79808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3" descr="D:\java002專題\不知名頭貼.png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0" t="21816" r="37687" b="21569"/>
          <a:stretch/>
        </p:blipFill>
        <p:spPr bwMode="auto">
          <a:xfrm>
            <a:off x="28392015" y="8839680"/>
            <a:ext cx="2294619" cy="2195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3" descr="D:\java002專題\不知名頭貼.png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0" t="21816" r="37687" b="21569"/>
          <a:stretch/>
        </p:blipFill>
        <p:spPr bwMode="auto">
          <a:xfrm>
            <a:off x="28392014" y="11471132"/>
            <a:ext cx="2294619" cy="2195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/>
        </p:nvSpPr>
        <p:spPr>
          <a:xfrm>
            <a:off x="30809585" y="9124293"/>
            <a:ext cx="3257623" cy="12157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</a:rPr>
              <a:t>郝貪吃 </a:t>
            </a:r>
            <a:endParaRPr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0809585" y="11730130"/>
            <a:ext cx="2997937" cy="12157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</a:rPr>
              <a:t>郝郝吃</a:t>
            </a:r>
            <a:endParaRPr lang="zh-TW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28402605" y="4633009"/>
            <a:ext cx="7095212" cy="12157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郝                       </a:t>
            </a:r>
            <a:endParaRPr lang="zh-TW" altLang="en-US" dirty="0"/>
          </a:p>
        </p:txBody>
      </p:sp>
      <p:sp>
        <p:nvSpPr>
          <p:cNvPr id="64" name="標題 3"/>
          <p:cNvSpPr txBox="1">
            <a:spLocks/>
          </p:cNvSpPr>
          <p:nvPr/>
        </p:nvSpPr>
        <p:spPr>
          <a:xfrm>
            <a:off x="38146539" y="7669059"/>
            <a:ext cx="8676366" cy="100885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zh-TW" altLang="en-US" sz="15000" b="1" dirty="0"/>
              <a:t>搜尋</a:t>
            </a:r>
            <a:r>
              <a:rPr kumimoji="1" lang="zh-TW" altLang="en-US" sz="15000" b="1" dirty="0" smtClean="0"/>
              <a:t>味覺同伴功能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4162414" y="9215046"/>
            <a:ext cx="1024106" cy="95143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矩形 66"/>
          <p:cNvSpPr/>
          <p:nvPr/>
        </p:nvSpPr>
        <p:spPr>
          <a:xfrm>
            <a:off x="34162414" y="12014277"/>
            <a:ext cx="1024106" cy="95143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" name="群組 16"/>
          <p:cNvGrpSpPr/>
          <p:nvPr/>
        </p:nvGrpSpPr>
        <p:grpSpPr>
          <a:xfrm>
            <a:off x="34162414" y="8687685"/>
            <a:ext cx="1224136" cy="1249867"/>
            <a:chOff x="38370007" y="7175069"/>
            <a:chExt cx="1224136" cy="1249867"/>
          </a:xfrm>
        </p:grpSpPr>
        <p:cxnSp>
          <p:nvCxnSpPr>
            <p:cNvPr id="15" name="直線接點 14"/>
            <p:cNvCxnSpPr/>
            <p:nvPr/>
          </p:nvCxnSpPr>
          <p:spPr>
            <a:xfrm>
              <a:off x="38370007" y="7766035"/>
              <a:ext cx="576064" cy="658901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接點 70"/>
            <p:cNvCxnSpPr/>
            <p:nvPr/>
          </p:nvCxnSpPr>
          <p:spPr>
            <a:xfrm flipH="1">
              <a:off x="38946071" y="7175069"/>
              <a:ext cx="648072" cy="1181932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2" name="直線接點 71"/>
          <p:cNvCxnSpPr/>
          <p:nvPr/>
        </p:nvCxnSpPr>
        <p:spPr>
          <a:xfrm>
            <a:off x="29584940" y="4752529"/>
            <a:ext cx="0" cy="9766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" name="Picture 3" descr="D:\java002專題\不知名頭貼.png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0" t="21816" r="37687" b="21569"/>
          <a:stretch/>
        </p:blipFill>
        <p:spPr bwMode="auto">
          <a:xfrm>
            <a:off x="28392013" y="6346257"/>
            <a:ext cx="2294619" cy="2195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矩形 79"/>
          <p:cNvSpPr/>
          <p:nvPr/>
        </p:nvSpPr>
        <p:spPr>
          <a:xfrm>
            <a:off x="30809583" y="6630870"/>
            <a:ext cx="3257623" cy="12157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郝</a:t>
            </a:r>
            <a:r>
              <a:rPr lang="zh-TW" altLang="en-US" b="1" dirty="0">
                <a:solidFill>
                  <a:srgbClr val="FFC000"/>
                </a:solidFill>
              </a:rPr>
              <a:t>會</a:t>
            </a:r>
            <a:r>
              <a:rPr lang="zh-TW" altLang="en-US" b="1" dirty="0" smtClean="0">
                <a:solidFill>
                  <a:srgbClr val="FFC000"/>
                </a:solidFill>
              </a:rPr>
              <a:t>吃 </a:t>
            </a:r>
            <a:endParaRPr lang="zh-TW" altLang="en-US" dirty="0"/>
          </a:p>
        </p:txBody>
      </p:sp>
      <p:sp>
        <p:nvSpPr>
          <p:cNvPr id="81" name="矩形 80"/>
          <p:cNvSpPr/>
          <p:nvPr/>
        </p:nvSpPr>
        <p:spPr>
          <a:xfrm>
            <a:off x="34162412" y="6721623"/>
            <a:ext cx="1024106" cy="95143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" name="群組 25"/>
          <p:cNvGrpSpPr/>
          <p:nvPr/>
        </p:nvGrpSpPr>
        <p:grpSpPr>
          <a:xfrm>
            <a:off x="34450446" y="4740014"/>
            <a:ext cx="1401962" cy="985054"/>
            <a:chOff x="42484722" y="9855644"/>
            <a:chExt cx="1401962" cy="985054"/>
          </a:xfrm>
        </p:grpSpPr>
        <p:sp>
          <p:nvSpPr>
            <p:cNvPr id="83" name="橢圓 82"/>
            <p:cNvSpPr/>
            <p:nvPr/>
          </p:nvSpPr>
          <p:spPr>
            <a:xfrm>
              <a:off x="42484722" y="9855644"/>
              <a:ext cx="953500" cy="873549"/>
            </a:xfrm>
            <a:prstGeom prst="ellipse">
              <a:avLst/>
            </a:prstGeom>
            <a:noFill/>
            <a:ln w="76200">
              <a:solidFill>
                <a:srgbClr val="FFC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25" name="直線接點 24"/>
            <p:cNvCxnSpPr/>
            <p:nvPr/>
          </p:nvCxnSpPr>
          <p:spPr>
            <a:xfrm>
              <a:off x="43400024" y="10530523"/>
              <a:ext cx="486660" cy="310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0" name="Picture 4" descr="D:\java002專題\適合Web用圖\色塊條.jp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80966" y="21785811"/>
            <a:ext cx="11257238" cy="68711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等腰三角形 81"/>
          <p:cNvSpPr/>
          <p:nvPr/>
        </p:nvSpPr>
        <p:spPr>
          <a:xfrm rot="10800000">
            <a:off x="29094315" y="20489667"/>
            <a:ext cx="1362175" cy="1296144"/>
          </a:xfrm>
          <a:prstGeom prst="triangle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2" name="標題 3"/>
          <p:cNvSpPr txBox="1">
            <a:spLocks/>
          </p:cNvSpPr>
          <p:nvPr/>
        </p:nvSpPr>
        <p:spPr>
          <a:xfrm>
            <a:off x="38146539" y="21643113"/>
            <a:ext cx="8676366" cy="100885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zh-TW" altLang="en-US" sz="15000" b="1" dirty="0"/>
              <a:t>直覺</a:t>
            </a:r>
            <a:r>
              <a:rPr kumimoji="1" lang="zh-TW" altLang="en-US" sz="15000" b="1" dirty="0" smtClean="0"/>
              <a:t>調整時間遠近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pic>
        <p:nvPicPr>
          <p:cNvPr id="95" name="Picture 2" descr="D:\java002專題\glyphicon\png\friends_white.png">
            <a:hlinkClick r:id="rId21" action="ppaction://hlinksldjump"/>
          </p:cNvPr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7019" y="220508"/>
            <a:ext cx="4495800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05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foreword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先在市面上擁有美食資訊功能的</a:t>
            </a:r>
            <a:r>
              <a:rPr kumimoji="1" lang="en-US" altLang="zh-TW" dirty="0" smtClean="0"/>
              <a:t>APP</a:t>
            </a:r>
            <a:r>
              <a:rPr kumimoji="1" lang="zh-TW" altLang="en-US" dirty="0" smtClean="0"/>
              <a:t>相當多，但建立起社群的連結少。</a:t>
            </a:r>
            <a:endParaRPr kumimoji="1" lang="en-US" altLang="zh-TW" dirty="0" smtClean="0"/>
          </a:p>
          <a:p>
            <a:endParaRPr kumimoji="1"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16664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核心標的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介面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簡單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直覺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實用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圍繞著朋友、朋友、朋友，美食僅次之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不雜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6663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功能</a:t>
            </a:r>
            <a:r>
              <a:rPr kumimoji="1" lang="en-US" altLang="zh-TW" dirty="0" smtClean="0"/>
              <a:t>1</a:t>
            </a:r>
            <a:r>
              <a:rPr kumimoji="1" lang="zh-TW" altLang="en-US" dirty="0" smtClean="0"/>
              <a:t>： 上傳屬於自己的美食歷程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目的：紀錄食物日記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功能：上傳照片、時間、地點、評價、價位、記事</a:t>
            </a:r>
            <a:r>
              <a:rPr kumimoji="1" lang="en-US" altLang="zh-TW" dirty="0" smtClean="0"/>
              <a:t>etc.</a:t>
            </a:r>
          </a:p>
          <a:p>
            <a:r>
              <a:rPr kumimoji="1" lang="zh-TW" altLang="en-US" dirty="0" smtClean="0"/>
              <a:t>延續功能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美食月曆：一本月曆，馬上顯示出你這個月，每一天吃了什麼。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美食結算：你花了多少，純粹簡單加總，記帳有點偏所以盡可能不要太深入。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36574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功能</a:t>
            </a:r>
            <a:r>
              <a:rPr kumimoji="1" lang="en-US" altLang="zh-TW" dirty="0" smtClean="0"/>
              <a:t>2</a:t>
            </a:r>
            <a:r>
              <a:rPr kumimoji="1" lang="zh-TW" altLang="en-US" dirty="0" smtClean="0"/>
              <a:t>：瀏覽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dirty="0" smtClean="0"/>
              <a:t>目的：進入</a:t>
            </a:r>
            <a:r>
              <a:rPr kumimoji="1" lang="en-US" altLang="zh-TW" dirty="0" smtClean="0"/>
              <a:t>APP</a:t>
            </a:r>
            <a:r>
              <a:rPr kumimoji="1" lang="zh-TW" altLang="en-US" dirty="0" smtClean="0"/>
              <a:t>，直接發現，你朋友在吃啥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功能：顯示朋友的美食照片</a:t>
            </a:r>
            <a:endParaRPr kumimoji="1" lang="en-US" altLang="zh-TW" dirty="0" smtClean="0"/>
          </a:p>
          <a:p>
            <a:r>
              <a:rPr kumimoji="1" lang="zh-TW" altLang="en-US" dirty="0" smtClean="0"/>
              <a:t>延續功能</a:t>
            </a:r>
            <a:endParaRPr kumimoji="1" lang="en-US" altLang="zh-TW" dirty="0" smtClean="0"/>
          </a:p>
          <a:p>
            <a:pPr lvl="1"/>
            <a:r>
              <a:rPr kumimoji="1" lang="zh-TW" altLang="en-US" b="1" dirty="0" smtClean="0"/>
              <a:t>搜尋附近美食時，可以瀏覽朋友曾吃過啥和評價，雖然</a:t>
            </a:r>
            <a:r>
              <a:rPr kumimoji="1" lang="en-US" altLang="zh-TW" b="1" dirty="0" smtClean="0"/>
              <a:t>GOOGLE</a:t>
            </a:r>
            <a:r>
              <a:rPr kumimoji="1" lang="zh-TW" altLang="en-US" b="1" dirty="0" smtClean="0"/>
              <a:t> </a:t>
            </a:r>
            <a:r>
              <a:rPr kumimoji="1" lang="en-US" altLang="zh-TW" b="1" dirty="0" smtClean="0"/>
              <a:t>MAP</a:t>
            </a:r>
            <a:r>
              <a:rPr kumimoji="1" lang="zh-TW" altLang="en-US" b="1" dirty="0" smtClean="0"/>
              <a:t>有此功能，全世界都能評論，評價就會變得相當客觀，但人的味覺有別，你覺得難吃我不一定覺得難吃，若依照社群連結、朋友串接的方式找出味覺同伴，或能輕易認出有信用的友人，進而增加評價對於使用者的可用度。</a:t>
            </a:r>
            <a:endParaRPr kumimoji="1" lang="en-US" altLang="zh-TW" b="1" dirty="0"/>
          </a:p>
          <a:p>
            <a:pPr lvl="1"/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追蹤朋友的月曆：聽起來有點變態，不過就是顯示他這個月每天何時吃了啥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追蹤朋友最近時間吃啥，如果在你附近給予推撥（這要跟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組討論一下）</a:t>
            </a:r>
            <a:endParaRPr kumimoji="1" lang="en-US" altLang="zh-TW" dirty="0" smtClean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3541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功能</a:t>
            </a:r>
            <a:r>
              <a:rPr kumimoji="1" lang="en-US" altLang="zh-TW" dirty="0" smtClean="0"/>
              <a:t>3</a:t>
            </a:r>
            <a:r>
              <a:rPr kumimoji="1" lang="zh-TW" altLang="en-US" dirty="0" smtClean="0"/>
              <a:t>：集點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目的：賺錢、廠商合作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功能：上傳、紀錄、拉好友可以集點，一定點數能轉蛋，轉蛋能中大獎西提牛排兌換券</a:t>
            </a:r>
            <a:endParaRPr kumimoji="1" lang="en-US" altLang="zh-TW" dirty="0" smtClean="0"/>
          </a:p>
          <a:p>
            <a:r>
              <a:rPr kumimoji="1" lang="zh-TW" altLang="en-US" dirty="0" smtClean="0"/>
              <a:t>為何要這樣做？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降低瀏覽照片時，廣告出現率，只顯示</a:t>
            </a:r>
            <a:r>
              <a:rPr kumimoji="1" lang="en-US" altLang="zh-TW" dirty="0" smtClean="0"/>
              <a:t>『</a:t>
            </a:r>
            <a:r>
              <a:rPr kumimoji="1" lang="zh-TW" altLang="en-US" dirty="0" smtClean="0"/>
              <a:t>朋友</a:t>
            </a:r>
            <a:r>
              <a:rPr kumimoji="1" lang="en-US" altLang="zh-TW" dirty="0" smtClean="0"/>
              <a:t>』</a:t>
            </a:r>
            <a:r>
              <a:rPr kumimoji="1" lang="zh-TW" altLang="en-US" dirty="0" smtClean="0"/>
              <a:t>吃的東西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去哪家店打卡，能增加更多點數的方式來促銷，而朋友打出來的卡是朋友的照片，以置入性行銷來代替廣告的不良感。</a:t>
            </a:r>
            <a:endParaRPr kumimoji="1" lang="en-US" altLang="zh-TW" dirty="0" smtClean="0"/>
          </a:p>
          <a:p>
            <a:r>
              <a:rPr kumimoji="1" lang="zh-TW" altLang="en-US" dirty="0" smtClean="0"/>
              <a:t>點數的累積可以拿成就（如拍賣網站的鑽石賣家），利用人的虛榮心綁住使用者。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296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Reference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APP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Instagram</a:t>
            </a:r>
          </a:p>
          <a:p>
            <a:r>
              <a:rPr kumimoji="1" lang="zh-TW" altLang="en-US" dirty="0" smtClean="0"/>
              <a:t>愛食記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3667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785022" y="1541755"/>
            <a:ext cx="30778822" cy="6016193"/>
          </a:xfrm>
        </p:spPr>
        <p:txBody>
          <a:bodyPr/>
          <a:lstStyle/>
          <a:p>
            <a:r>
              <a:rPr lang="en-US" altLang="zh-TW" b="1" dirty="0" smtClean="0"/>
              <a:t>logo</a:t>
            </a:r>
            <a:br>
              <a:rPr lang="en-US" altLang="zh-TW" b="1" dirty="0" smtClean="0"/>
            </a:br>
            <a:r>
              <a:rPr lang="en-US" altLang="zh-TW" sz="8800" b="1" dirty="0" smtClean="0"/>
              <a:t>concept</a:t>
            </a:r>
            <a:endParaRPr kumimoji="1" lang="zh-TW" altLang="en-US" sz="8800" dirty="0"/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3785022" y="9217031"/>
            <a:ext cx="30778822" cy="14489159"/>
          </a:xfrm>
        </p:spPr>
        <p:txBody>
          <a:bodyPr/>
          <a:lstStyle/>
          <a:p>
            <a:r>
              <a:rPr kumimoji="1" lang="zh-TW" altLang="en-US" dirty="0" smtClean="0"/>
              <a:t>經典雋永</a:t>
            </a:r>
            <a:endParaRPr kumimoji="1" lang="en-US" altLang="zh-TW" dirty="0" smtClean="0"/>
          </a:p>
          <a:p>
            <a:r>
              <a:rPr kumimoji="1" lang="zh-TW" altLang="en-US" dirty="0" smtClean="0"/>
              <a:t>年輕活力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2216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佈景主題1">
  <a:themeElements>
    <a:clrScheme name="徽章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徽章">
      <a:majorFont>
        <a:latin typeface="Impact"/>
        <a:ea typeface=""/>
        <a:cs typeface=""/>
      </a:majorFont>
      <a:minorFont>
        <a:latin typeface="Gill Sans MT"/>
        <a:ea typeface=""/>
        <a:cs typeface=""/>
      </a:minorFont>
    </a:fontScheme>
    <a:fmtScheme name="徽章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25000"/>
            <a:lumOff val="75000"/>
            <a:alpha val="22000"/>
          </a:schemeClr>
        </a:solidFill>
        <a:ln w="3175">
          <a:noFill/>
          <a:prstDash val="soli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佈景主題1</Template>
  <TotalTime>541</TotalTime>
  <Words>768</Words>
  <Application>Microsoft Office PowerPoint</Application>
  <PresentationFormat>自訂</PresentationFormat>
  <Paragraphs>260</Paragraphs>
  <Slides>21</Slides>
  <Notes>11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2" baseType="lpstr">
      <vt:lpstr>佈景主題1</vt:lpstr>
      <vt:lpstr>Food app</vt:lpstr>
      <vt:lpstr>abstract</vt:lpstr>
      <vt:lpstr>foreword</vt:lpstr>
      <vt:lpstr>核心標的</vt:lpstr>
      <vt:lpstr>功能1： 上傳屬於自己的美食歷程</vt:lpstr>
      <vt:lpstr>功能2：瀏覽</vt:lpstr>
      <vt:lpstr>功能3：集點</vt:lpstr>
      <vt:lpstr>Reference APP</vt:lpstr>
      <vt:lpstr>logo concept</vt:lpstr>
      <vt:lpstr>logo 參考元素</vt:lpstr>
      <vt:lpstr>logo 參考元素</vt:lpstr>
      <vt:lpstr>logo 定案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61</cp:revision>
  <dcterms:created xsi:type="dcterms:W3CDTF">2016-03-09T15:31:01Z</dcterms:created>
  <dcterms:modified xsi:type="dcterms:W3CDTF">2016-03-12T08:04:41Z</dcterms:modified>
</cp:coreProperties>
</file>

<file path=docProps/thumbnail.jpeg>
</file>